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handoutMasterIdLst>
    <p:handoutMasterId r:id="rId22"/>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89" r:id="rId20"/>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CA97B33-EAA2-F46C-2B14-A79F42FD3A0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91B83A69-F81B-1FEA-0FCD-DABC2384C4D3}"/>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3/3/2024 pm</a:t>
            </a:r>
          </a:p>
        </p:txBody>
      </p:sp>
      <p:sp>
        <p:nvSpPr>
          <p:cNvPr id="4" name="Footer Placeholder 3">
            <a:extLst>
              <a:ext uri="{FF2B5EF4-FFF2-40B4-BE49-F238E27FC236}">
                <a16:creationId xmlns:a16="http://schemas.microsoft.com/office/drawing/2014/main" id="{67F4AF5E-F4CD-F777-4E86-826F8011814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E655396C-AE1F-66C0-6962-CC06A8F835C0}"/>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A4D9AA4A-2E69-4AB9-9003-680EC95787CE}"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674342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3/3/2024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32394DAD-A6DE-4836-940D-AEACBC2F105D}" type="slidenum">
              <a:rPr lang="en-US" smtClean="0"/>
              <a:t>‹#›</a:t>
            </a:fld>
            <a:endParaRPr lang="en-US"/>
          </a:p>
        </p:txBody>
      </p:sp>
    </p:spTree>
    <p:extLst>
      <p:ext uri="{BB962C8B-B14F-4D97-AF65-F5344CB8AC3E}">
        <p14:creationId xmlns:p14="http://schemas.microsoft.com/office/powerpoint/2010/main" val="26164750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2ABB9F-60E5-4AAE-B1B8-0599C6779190}"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416769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2ABB9F-60E5-4AAE-B1B8-0599C6779190}"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66375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2ABB9F-60E5-4AAE-B1B8-0599C6779190}"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90012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45665-70FF-4DDC-9409-DA6A75AAC91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9D45B1-EA5C-738B-83F8-59BBA39A6F2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301BCF-A997-E8E2-D721-02343D6D03D8}"/>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B404D97-8899-1227-B41E-459D32E9C05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7927C20-E487-240D-6315-807581DDBB8E}"/>
              </a:ext>
            </a:extLst>
          </p:cNvPr>
          <p:cNvSpPr>
            <a:spLocks noGrp="1"/>
          </p:cNvSpPr>
          <p:nvPr>
            <p:ph type="sldNum" sz="quarter" idx="12"/>
          </p:nvPr>
        </p:nvSpPr>
        <p:spPr/>
        <p:txBody>
          <a:bodyPr/>
          <a:lstStyle>
            <a:lvl1pPr>
              <a:defRPr/>
            </a:lvl1pPr>
          </a:lstStyle>
          <a:p>
            <a:fld id="{8E07819A-DDDD-4A24-A8A4-63B2E6BEC887}" type="slidenum">
              <a:rPr lang="en-US" altLang="en-US"/>
              <a:pPr/>
              <a:t>‹#›</a:t>
            </a:fld>
            <a:endParaRPr lang="en-US" altLang="en-US"/>
          </a:p>
        </p:txBody>
      </p:sp>
    </p:spTree>
    <p:extLst>
      <p:ext uri="{BB962C8B-B14F-4D97-AF65-F5344CB8AC3E}">
        <p14:creationId xmlns:p14="http://schemas.microsoft.com/office/powerpoint/2010/main" val="92537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3BFDF-B346-5691-A1AB-65E2324498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93ED34-8643-592C-DEF7-B79279ECC5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754E-94AE-F951-4A05-DD5DBB71FBC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5D67D-30C5-1D71-3496-8ACBC00F4C8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F0821F6-EE37-5CDF-ABD7-E79D1C4E2F6C}"/>
              </a:ext>
            </a:extLst>
          </p:cNvPr>
          <p:cNvSpPr>
            <a:spLocks noGrp="1"/>
          </p:cNvSpPr>
          <p:nvPr>
            <p:ph type="sldNum" sz="quarter" idx="12"/>
          </p:nvPr>
        </p:nvSpPr>
        <p:spPr/>
        <p:txBody>
          <a:bodyPr/>
          <a:lstStyle>
            <a:lvl1pPr>
              <a:defRPr/>
            </a:lvl1pPr>
          </a:lstStyle>
          <a:p>
            <a:fld id="{6AF5E4D0-B53C-432B-A6E0-48925F14E9A2}" type="slidenum">
              <a:rPr lang="en-US" altLang="en-US"/>
              <a:pPr/>
              <a:t>‹#›</a:t>
            </a:fld>
            <a:endParaRPr lang="en-US" altLang="en-US"/>
          </a:p>
        </p:txBody>
      </p:sp>
    </p:spTree>
    <p:extLst>
      <p:ext uri="{BB962C8B-B14F-4D97-AF65-F5344CB8AC3E}">
        <p14:creationId xmlns:p14="http://schemas.microsoft.com/office/powerpoint/2010/main" val="3193033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29AB3-92D3-7255-C9ED-EAB10CAF6DC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62B3A8-5380-D2A1-631B-0896419D8B1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A4A952-6D7A-0AE0-24D8-2A8A937212D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694CF03-C10F-B620-F796-32BA929429C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17A5616-C160-1B99-F29B-BD2F04AD5B23}"/>
              </a:ext>
            </a:extLst>
          </p:cNvPr>
          <p:cNvSpPr>
            <a:spLocks noGrp="1"/>
          </p:cNvSpPr>
          <p:nvPr>
            <p:ph type="sldNum" sz="quarter" idx="12"/>
          </p:nvPr>
        </p:nvSpPr>
        <p:spPr/>
        <p:txBody>
          <a:bodyPr/>
          <a:lstStyle>
            <a:lvl1pPr>
              <a:defRPr/>
            </a:lvl1pPr>
          </a:lstStyle>
          <a:p>
            <a:fld id="{58880BFA-0BD2-413C-BFB7-6A60107FF695}" type="slidenum">
              <a:rPr lang="en-US" altLang="en-US"/>
              <a:pPr/>
              <a:t>‹#›</a:t>
            </a:fld>
            <a:endParaRPr lang="en-US" altLang="en-US"/>
          </a:p>
        </p:txBody>
      </p:sp>
    </p:spTree>
    <p:extLst>
      <p:ext uri="{BB962C8B-B14F-4D97-AF65-F5344CB8AC3E}">
        <p14:creationId xmlns:p14="http://schemas.microsoft.com/office/powerpoint/2010/main" val="264959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2388-F093-6A1F-6266-22A3E936DA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535B99-C3C5-1C30-BB33-9BCEB60C7BC7}"/>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5707A1-1DAE-3FCF-35AF-DB149115B80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4B38B1-77AF-76BA-E94A-C95591C4D57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7E1151E-9527-0F0F-DCFC-444AB0E2DA1A}"/>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7F41B53-7766-34D4-8068-69EE1949518F}"/>
              </a:ext>
            </a:extLst>
          </p:cNvPr>
          <p:cNvSpPr>
            <a:spLocks noGrp="1"/>
          </p:cNvSpPr>
          <p:nvPr>
            <p:ph type="sldNum" sz="quarter" idx="12"/>
          </p:nvPr>
        </p:nvSpPr>
        <p:spPr/>
        <p:txBody>
          <a:bodyPr/>
          <a:lstStyle>
            <a:lvl1pPr>
              <a:defRPr/>
            </a:lvl1pPr>
          </a:lstStyle>
          <a:p>
            <a:fld id="{109831BA-A759-4598-9E2B-087493F18DC5}" type="slidenum">
              <a:rPr lang="en-US" altLang="en-US"/>
              <a:pPr/>
              <a:t>‹#›</a:t>
            </a:fld>
            <a:endParaRPr lang="en-US" altLang="en-US"/>
          </a:p>
        </p:txBody>
      </p:sp>
    </p:spTree>
    <p:extLst>
      <p:ext uri="{BB962C8B-B14F-4D97-AF65-F5344CB8AC3E}">
        <p14:creationId xmlns:p14="http://schemas.microsoft.com/office/powerpoint/2010/main" val="3272760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7CCA-32D7-9D46-91B0-850A853F04B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36BE26-E3F0-138D-D6C2-66DD2F32666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429DEC-15A8-0100-4781-A245DD19D42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9A860D-D9CB-4F38-3D97-B527E1C5E05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877DD2-4BC9-6247-3098-C6D5CC070E9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56C8CB-E119-962C-05B0-74F9B4C7F4BB}"/>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F6F1D9C4-2A53-2D36-7187-28F380AF7243}"/>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F85C3C76-E872-B1CA-4B01-D5D3FECA476E}"/>
              </a:ext>
            </a:extLst>
          </p:cNvPr>
          <p:cNvSpPr>
            <a:spLocks noGrp="1"/>
          </p:cNvSpPr>
          <p:nvPr>
            <p:ph type="sldNum" sz="quarter" idx="12"/>
          </p:nvPr>
        </p:nvSpPr>
        <p:spPr/>
        <p:txBody>
          <a:bodyPr/>
          <a:lstStyle>
            <a:lvl1pPr>
              <a:defRPr/>
            </a:lvl1pPr>
          </a:lstStyle>
          <a:p>
            <a:fld id="{FA2F00A8-E23B-4FCD-A4A7-B03276CCA26B}" type="slidenum">
              <a:rPr lang="en-US" altLang="en-US"/>
              <a:pPr/>
              <a:t>‹#›</a:t>
            </a:fld>
            <a:endParaRPr lang="en-US" altLang="en-US"/>
          </a:p>
        </p:txBody>
      </p:sp>
    </p:spTree>
    <p:extLst>
      <p:ext uri="{BB962C8B-B14F-4D97-AF65-F5344CB8AC3E}">
        <p14:creationId xmlns:p14="http://schemas.microsoft.com/office/powerpoint/2010/main" val="3477877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28DD-4EB7-7E09-1E3C-83F96DB578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FBBCF0-56B0-F606-FC48-4B8D041C276A}"/>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ECE575BC-D7C0-FFFE-9ABA-AC5868382657}"/>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E595B297-6A52-B399-81BA-67EFA4F4385E}"/>
              </a:ext>
            </a:extLst>
          </p:cNvPr>
          <p:cNvSpPr>
            <a:spLocks noGrp="1"/>
          </p:cNvSpPr>
          <p:nvPr>
            <p:ph type="sldNum" sz="quarter" idx="12"/>
          </p:nvPr>
        </p:nvSpPr>
        <p:spPr/>
        <p:txBody>
          <a:bodyPr/>
          <a:lstStyle>
            <a:lvl1pPr>
              <a:defRPr/>
            </a:lvl1pPr>
          </a:lstStyle>
          <a:p>
            <a:fld id="{B5F4A74C-E641-45C0-A843-5B593A61E2EF}" type="slidenum">
              <a:rPr lang="en-US" altLang="en-US"/>
              <a:pPr/>
              <a:t>‹#›</a:t>
            </a:fld>
            <a:endParaRPr lang="en-US" altLang="en-US"/>
          </a:p>
        </p:txBody>
      </p:sp>
    </p:spTree>
    <p:extLst>
      <p:ext uri="{BB962C8B-B14F-4D97-AF65-F5344CB8AC3E}">
        <p14:creationId xmlns:p14="http://schemas.microsoft.com/office/powerpoint/2010/main" val="21928438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7D7D59-4D82-B110-B45B-D745C88305DF}"/>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4BE43364-F2AB-9E2D-EA6A-3F33A105E2BD}"/>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FE283B1C-A988-8F4D-052A-B97A68C5CC52}"/>
              </a:ext>
            </a:extLst>
          </p:cNvPr>
          <p:cNvSpPr>
            <a:spLocks noGrp="1"/>
          </p:cNvSpPr>
          <p:nvPr>
            <p:ph type="sldNum" sz="quarter" idx="12"/>
          </p:nvPr>
        </p:nvSpPr>
        <p:spPr/>
        <p:txBody>
          <a:bodyPr/>
          <a:lstStyle>
            <a:lvl1pPr>
              <a:defRPr/>
            </a:lvl1pPr>
          </a:lstStyle>
          <a:p>
            <a:fld id="{4483C07E-1092-4CE3-8481-8591AE90D4A8}" type="slidenum">
              <a:rPr lang="en-US" altLang="en-US"/>
              <a:pPr/>
              <a:t>‹#›</a:t>
            </a:fld>
            <a:endParaRPr lang="en-US" altLang="en-US"/>
          </a:p>
        </p:txBody>
      </p:sp>
    </p:spTree>
    <p:extLst>
      <p:ext uri="{BB962C8B-B14F-4D97-AF65-F5344CB8AC3E}">
        <p14:creationId xmlns:p14="http://schemas.microsoft.com/office/powerpoint/2010/main" val="64164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A2D3A-980E-D230-EF03-5C29467EB90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50E35B-CFED-BA90-56B8-AA2FAB5DC89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AEBC6C-3F2B-B57D-E67D-1C7DE81AD8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B852DF-EA5B-6A8C-005B-AB6DEBDC8AE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8F5C77D-4196-68D2-D16A-C4BE074668D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C04DDAF-80B1-E848-D55B-BE4F01DC807D}"/>
              </a:ext>
            </a:extLst>
          </p:cNvPr>
          <p:cNvSpPr>
            <a:spLocks noGrp="1"/>
          </p:cNvSpPr>
          <p:nvPr>
            <p:ph type="sldNum" sz="quarter" idx="12"/>
          </p:nvPr>
        </p:nvSpPr>
        <p:spPr/>
        <p:txBody>
          <a:bodyPr/>
          <a:lstStyle>
            <a:lvl1pPr>
              <a:defRPr/>
            </a:lvl1pPr>
          </a:lstStyle>
          <a:p>
            <a:fld id="{5EBF9CE5-1F7B-485B-82DA-0FEC4FB89841}" type="slidenum">
              <a:rPr lang="en-US" altLang="en-US"/>
              <a:pPr/>
              <a:t>‹#›</a:t>
            </a:fld>
            <a:endParaRPr lang="en-US" altLang="en-US"/>
          </a:p>
        </p:txBody>
      </p:sp>
    </p:spTree>
    <p:extLst>
      <p:ext uri="{BB962C8B-B14F-4D97-AF65-F5344CB8AC3E}">
        <p14:creationId xmlns:p14="http://schemas.microsoft.com/office/powerpoint/2010/main" val="125320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2ABB9F-60E5-4AAE-B1B8-0599C6779190}"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7984909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C7B6A-A1F4-DAC1-C6C0-2B409F76466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5A06EF-3075-83E3-A89B-D398750E976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E6A02B-B131-08A0-2F2C-FA36298FC57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026871-4B79-0AEC-F380-85A4DDC9396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81DCDBA-4F72-DE90-1583-3FE7D6B8EFA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4499A47-80B5-7ABE-8C84-BBE0F77ACD1B}"/>
              </a:ext>
            </a:extLst>
          </p:cNvPr>
          <p:cNvSpPr>
            <a:spLocks noGrp="1"/>
          </p:cNvSpPr>
          <p:nvPr>
            <p:ph type="sldNum" sz="quarter" idx="12"/>
          </p:nvPr>
        </p:nvSpPr>
        <p:spPr/>
        <p:txBody>
          <a:bodyPr/>
          <a:lstStyle>
            <a:lvl1pPr>
              <a:defRPr/>
            </a:lvl1pPr>
          </a:lstStyle>
          <a:p>
            <a:fld id="{BD842350-0C3E-4307-9D84-5E8916D21FEA}" type="slidenum">
              <a:rPr lang="en-US" altLang="en-US"/>
              <a:pPr/>
              <a:t>‹#›</a:t>
            </a:fld>
            <a:endParaRPr lang="en-US" altLang="en-US"/>
          </a:p>
        </p:txBody>
      </p:sp>
    </p:spTree>
    <p:extLst>
      <p:ext uri="{BB962C8B-B14F-4D97-AF65-F5344CB8AC3E}">
        <p14:creationId xmlns:p14="http://schemas.microsoft.com/office/powerpoint/2010/main" val="4876802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99FF4-2CCE-1FC8-7099-65C9DBB98A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0C941A-7F47-3D86-FA33-48C6907B39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9EE1F-7B47-2B18-A215-082C3C753F4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DC9EFA2-E9A8-D13C-BB0A-C801E74C316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65F5BA7-0AE7-8D55-88FC-5AB7B9FEC507}"/>
              </a:ext>
            </a:extLst>
          </p:cNvPr>
          <p:cNvSpPr>
            <a:spLocks noGrp="1"/>
          </p:cNvSpPr>
          <p:nvPr>
            <p:ph type="sldNum" sz="quarter" idx="12"/>
          </p:nvPr>
        </p:nvSpPr>
        <p:spPr/>
        <p:txBody>
          <a:bodyPr/>
          <a:lstStyle>
            <a:lvl1pPr>
              <a:defRPr/>
            </a:lvl1pPr>
          </a:lstStyle>
          <a:p>
            <a:fld id="{9B66F6DD-AD7C-47DA-95DC-D2FB225F6439}" type="slidenum">
              <a:rPr lang="en-US" altLang="en-US"/>
              <a:pPr/>
              <a:t>‹#›</a:t>
            </a:fld>
            <a:endParaRPr lang="en-US" altLang="en-US"/>
          </a:p>
        </p:txBody>
      </p:sp>
    </p:spTree>
    <p:extLst>
      <p:ext uri="{BB962C8B-B14F-4D97-AF65-F5344CB8AC3E}">
        <p14:creationId xmlns:p14="http://schemas.microsoft.com/office/powerpoint/2010/main" val="3401486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7D141A-2D61-DB2C-BF32-874ECD58A32E}"/>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45632F-971C-3BE7-1AFD-238D5007EA03}"/>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5E0DA1-086C-1DEF-7F7B-DCF7E8A2672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B8E61D2-A3E0-C43E-1DA2-6C8EB73FA1D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8749444-177E-86F3-E12D-66433BF23A0A}"/>
              </a:ext>
            </a:extLst>
          </p:cNvPr>
          <p:cNvSpPr>
            <a:spLocks noGrp="1"/>
          </p:cNvSpPr>
          <p:nvPr>
            <p:ph type="sldNum" sz="quarter" idx="12"/>
          </p:nvPr>
        </p:nvSpPr>
        <p:spPr/>
        <p:txBody>
          <a:bodyPr/>
          <a:lstStyle>
            <a:lvl1pPr>
              <a:defRPr/>
            </a:lvl1pPr>
          </a:lstStyle>
          <a:p>
            <a:fld id="{0D1DFDBA-9726-4586-A7CC-435DD57023CB}" type="slidenum">
              <a:rPr lang="en-US" altLang="en-US"/>
              <a:pPr/>
              <a:t>‹#›</a:t>
            </a:fld>
            <a:endParaRPr lang="en-US" altLang="en-US"/>
          </a:p>
        </p:txBody>
      </p:sp>
    </p:spTree>
    <p:extLst>
      <p:ext uri="{BB962C8B-B14F-4D97-AF65-F5344CB8AC3E}">
        <p14:creationId xmlns:p14="http://schemas.microsoft.com/office/powerpoint/2010/main" val="229260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2ABB9F-60E5-4AAE-B1B8-0599C6779190}"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1668694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2ABB9F-60E5-4AAE-B1B8-0599C6779190}"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175589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2ABB9F-60E5-4AAE-B1B8-0599C6779190}" type="datetimeFigureOut">
              <a:rPr lang="en-US" smtClean="0"/>
              <a:t>3/4/2024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1240838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2ABB9F-60E5-4AAE-B1B8-0599C6779190}" type="datetimeFigureOut">
              <a:rPr lang="en-US" smtClean="0"/>
              <a:t>3/4/2024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36943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ABB9F-60E5-4AAE-B1B8-0599C6779190}" type="datetimeFigureOut">
              <a:rPr lang="en-US" smtClean="0"/>
              <a:t>3/4/2024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01586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2ABB9F-60E5-4AAE-B1B8-0599C6779190}"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216163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2ABB9F-60E5-4AAE-B1B8-0599C6779190}"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3A9214-9B0C-4C26-A8E7-8CF26DBC1932}" type="slidenum">
              <a:rPr lang="en-US" smtClean="0"/>
              <a:t>‹#›</a:t>
            </a:fld>
            <a:endParaRPr lang="en-US"/>
          </a:p>
        </p:txBody>
      </p:sp>
    </p:spTree>
    <p:extLst>
      <p:ext uri="{BB962C8B-B14F-4D97-AF65-F5344CB8AC3E}">
        <p14:creationId xmlns:p14="http://schemas.microsoft.com/office/powerpoint/2010/main" val="3535555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2ABB9F-60E5-4AAE-B1B8-0599C6779190}" type="datetimeFigureOut">
              <a:rPr lang="en-US" smtClean="0"/>
              <a:t>3/4/2024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23A9214-9B0C-4C26-A8E7-8CF26DBC1932}" type="slidenum">
              <a:rPr lang="en-US" smtClean="0"/>
              <a:t>‹#›</a:t>
            </a:fld>
            <a:endParaRPr lang="en-US"/>
          </a:p>
        </p:txBody>
      </p:sp>
    </p:spTree>
    <p:extLst>
      <p:ext uri="{BB962C8B-B14F-4D97-AF65-F5344CB8AC3E}">
        <p14:creationId xmlns:p14="http://schemas.microsoft.com/office/powerpoint/2010/main" val="2004442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8466" name="Rectangle 2">
            <a:extLst>
              <a:ext uri="{FF2B5EF4-FFF2-40B4-BE49-F238E27FC236}">
                <a16:creationId xmlns:a16="http://schemas.microsoft.com/office/drawing/2014/main" id="{7969FD56-D741-2B87-573D-6360A9559AE1}"/>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18467" name="Rectangle 3">
            <a:extLst>
              <a:ext uri="{FF2B5EF4-FFF2-40B4-BE49-F238E27FC236}">
                <a16:creationId xmlns:a16="http://schemas.microsoft.com/office/drawing/2014/main" id="{68F5ACD0-BBB4-0B2A-03C8-513805BED1F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18468" name="Rectangle 4">
            <a:extLst>
              <a:ext uri="{FF2B5EF4-FFF2-40B4-BE49-F238E27FC236}">
                <a16:creationId xmlns:a16="http://schemas.microsoft.com/office/drawing/2014/main" id="{041911F6-A276-9B58-2790-3F8FBE18E34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318469" name="Rectangle 5">
            <a:extLst>
              <a:ext uri="{FF2B5EF4-FFF2-40B4-BE49-F238E27FC236}">
                <a16:creationId xmlns:a16="http://schemas.microsoft.com/office/drawing/2014/main" id="{BC080743-C54D-259E-5E8A-46DE597A6160}"/>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318470" name="Rectangle 6">
            <a:extLst>
              <a:ext uri="{FF2B5EF4-FFF2-40B4-BE49-F238E27FC236}">
                <a16:creationId xmlns:a16="http://schemas.microsoft.com/office/drawing/2014/main" id="{5C408721-A499-7B51-A93A-BE2FC86DAA8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79DD8F0-04D6-468F-A2D9-F5236AA8BBE3}" type="slidenum">
              <a:rPr lang="en-US" altLang="en-US"/>
              <a:pPr/>
              <a:t>‹#›</a:t>
            </a:fld>
            <a:endParaRPr lang="en-US" altLang="en-US"/>
          </a:p>
        </p:txBody>
      </p:sp>
    </p:spTree>
    <p:extLst>
      <p:ext uri="{BB962C8B-B14F-4D97-AF65-F5344CB8AC3E}">
        <p14:creationId xmlns:p14="http://schemas.microsoft.com/office/powerpoint/2010/main" val="19798570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3356E-3A57-6BAE-9F3C-68BA05D8EF76}"/>
              </a:ext>
            </a:extLst>
          </p:cNvPr>
          <p:cNvSpPr>
            <a:spLocks noGrp="1"/>
          </p:cNvSpPr>
          <p:nvPr>
            <p:ph type="ctrTitle"/>
          </p:nvPr>
        </p:nvSpPr>
        <p:spPr>
          <a:xfrm>
            <a:off x="280894" y="1661222"/>
            <a:ext cx="8582212" cy="1648528"/>
          </a:xfrm>
        </p:spPr>
        <p:txBody>
          <a:bodyPr>
            <a:spAutoFit/>
          </a:bodyPr>
          <a:lstStyle/>
          <a:p>
            <a:r>
              <a:rPr lang="en-US" sz="5600" b="1" dirty="0">
                <a:solidFill>
                  <a:srgbClr val="0000FF"/>
                </a:solidFill>
                <a:latin typeface="Calibri" panose="020F0502020204030204" pitchFamily="34" charset="0"/>
                <a:cs typeface="Calibri" panose="020F0502020204030204" pitchFamily="34" charset="0"/>
              </a:rPr>
              <a:t>NO PROPHET IS WELCOME IN HIS HOMETOWN</a:t>
            </a:r>
          </a:p>
        </p:txBody>
      </p:sp>
      <p:sp>
        <p:nvSpPr>
          <p:cNvPr id="3" name="Subtitle 2">
            <a:extLst>
              <a:ext uri="{FF2B5EF4-FFF2-40B4-BE49-F238E27FC236}">
                <a16:creationId xmlns:a16="http://schemas.microsoft.com/office/drawing/2014/main" id="{8A49D17B-557C-0B00-0FC3-4B4F91C67909}"/>
              </a:ext>
            </a:extLst>
          </p:cNvPr>
          <p:cNvSpPr>
            <a:spLocks noGrp="1"/>
          </p:cNvSpPr>
          <p:nvPr>
            <p:ph type="subTitle" idx="1"/>
          </p:nvPr>
        </p:nvSpPr>
        <p:spPr>
          <a:xfrm>
            <a:off x="1143000" y="3548250"/>
            <a:ext cx="6858000" cy="761427"/>
          </a:xfrm>
        </p:spPr>
        <p:txBody>
          <a:bodyPr>
            <a:spAutoFit/>
          </a:bodyPr>
          <a:lstStyle/>
          <a:p>
            <a:r>
              <a:rPr lang="en-US" sz="4800" dirty="0">
                <a:solidFill>
                  <a:srgbClr val="FF0000"/>
                </a:solidFill>
                <a:latin typeface="Calibri" panose="020F0502020204030204" pitchFamily="34" charset="0"/>
                <a:cs typeface="Calibri" panose="020F0502020204030204" pitchFamily="34" charset="0"/>
              </a:rPr>
              <a:t>Luke 4:14-30</a:t>
            </a:r>
          </a:p>
        </p:txBody>
      </p:sp>
    </p:spTree>
    <p:extLst>
      <p:ext uri="{BB962C8B-B14F-4D97-AF65-F5344CB8AC3E}">
        <p14:creationId xmlns:p14="http://schemas.microsoft.com/office/powerpoint/2010/main" val="3938541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6654D-42C5-DBFA-2C6A-1834A4BED7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5131A0-BE9E-5C59-3599-8A7E591B0342}"/>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ELISHA AND NAAMAN THE SYRIAN</a:t>
            </a:r>
          </a:p>
        </p:txBody>
      </p:sp>
      <p:sp>
        <p:nvSpPr>
          <p:cNvPr id="3" name="Subtitle 2">
            <a:extLst>
              <a:ext uri="{FF2B5EF4-FFF2-40B4-BE49-F238E27FC236}">
                <a16:creationId xmlns:a16="http://schemas.microsoft.com/office/drawing/2014/main" id="{59B2ADE3-56E4-D6D3-579A-9A6FDC65179A}"/>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“Now Naaman, captain of the army of the king of Aram, was a great man with his master, and highly respected, because by him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had given victory to Aram. The man was also a valiant warrior, but he was a leper. </a:t>
            </a:r>
          </a:p>
          <a:p>
            <a:r>
              <a:rPr lang="en-US" b="1" i="1" baseline="30000" dirty="0">
                <a:solidFill>
                  <a:srgbClr val="000000"/>
                </a:solidFill>
                <a:effectLst/>
                <a:latin typeface="Calibri" panose="020F0502020204030204" pitchFamily="34" charset="0"/>
                <a:cs typeface="Calibri" panose="020F0502020204030204" pitchFamily="34" charset="0"/>
              </a:rPr>
              <a:t>2 </a:t>
            </a:r>
            <a:r>
              <a:rPr lang="en-US" b="0" i="1" dirty="0">
                <a:solidFill>
                  <a:srgbClr val="000000"/>
                </a:solidFill>
                <a:effectLst/>
                <a:latin typeface="Calibri" panose="020F0502020204030204" pitchFamily="34" charset="0"/>
                <a:cs typeface="Calibri" panose="020F0502020204030204" pitchFamily="34" charset="0"/>
              </a:rPr>
              <a:t>Now the Arameans had gone out in bands and had taken captive a little girl from the land of Israel; and she waited on Naaman’s wife. </a:t>
            </a:r>
            <a:r>
              <a:rPr lang="en-US" b="1" i="1" baseline="30000" dirty="0">
                <a:solidFill>
                  <a:srgbClr val="000000"/>
                </a:solidFill>
                <a:effectLst/>
                <a:latin typeface="Calibri" panose="020F0502020204030204" pitchFamily="34" charset="0"/>
                <a:cs typeface="Calibri" panose="020F0502020204030204" pitchFamily="34" charset="0"/>
              </a:rPr>
              <a:t>3 </a:t>
            </a:r>
            <a:r>
              <a:rPr lang="en-US" b="0" i="1" dirty="0">
                <a:solidFill>
                  <a:srgbClr val="000000"/>
                </a:solidFill>
                <a:effectLst/>
                <a:latin typeface="Calibri" panose="020F0502020204030204" pitchFamily="34" charset="0"/>
                <a:cs typeface="Calibri" panose="020F0502020204030204" pitchFamily="34" charset="0"/>
              </a:rPr>
              <a:t>She said to her mistress, “I wish that my master were with the prophet who is in Samaria! Then he would cure him of his leprosy.” </a:t>
            </a:r>
          </a:p>
          <a:p>
            <a:r>
              <a:rPr lang="en-US" b="1" i="1" baseline="30000" dirty="0">
                <a:solidFill>
                  <a:srgbClr val="000000"/>
                </a:solidFill>
                <a:effectLst/>
                <a:latin typeface="Calibri" panose="020F0502020204030204" pitchFamily="34" charset="0"/>
                <a:cs typeface="Calibri" panose="020F0502020204030204" pitchFamily="34" charset="0"/>
              </a:rPr>
              <a:t>4 </a:t>
            </a:r>
            <a:r>
              <a:rPr lang="en-US" b="0" i="1" dirty="0">
                <a:solidFill>
                  <a:srgbClr val="000000"/>
                </a:solidFill>
                <a:effectLst/>
                <a:latin typeface="Calibri" panose="020F0502020204030204" pitchFamily="34" charset="0"/>
                <a:cs typeface="Calibri" panose="020F0502020204030204" pitchFamily="34" charset="0"/>
              </a:rPr>
              <a:t>Naaman went in and told his master, saying, “Thus and thus spoke the girl who is from the land of Israel.” </a:t>
            </a:r>
            <a:r>
              <a:rPr lang="en-US" b="1" i="1" baseline="30000" dirty="0">
                <a:solidFill>
                  <a:srgbClr val="000000"/>
                </a:solidFill>
                <a:effectLst/>
                <a:latin typeface="Calibri" panose="020F0502020204030204" pitchFamily="34" charset="0"/>
                <a:cs typeface="Calibri" panose="020F0502020204030204" pitchFamily="34" charset="0"/>
              </a:rPr>
              <a:t>5 </a:t>
            </a:r>
            <a:r>
              <a:rPr lang="en-US" b="0" i="1" dirty="0">
                <a:solidFill>
                  <a:srgbClr val="000000"/>
                </a:solidFill>
                <a:effectLst/>
                <a:latin typeface="Calibri" panose="020F0502020204030204" pitchFamily="34" charset="0"/>
                <a:cs typeface="Calibri" panose="020F0502020204030204" pitchFamily="34" charset="0"/>
              </a:rPr>
              <a:t>Then the king of Aram said, “Go now, and I will send a letter to the king of Israel.” He departed and took with him ten talents of silver and six thousand shekels of gold and ten changes of clothes.”</a:t>
            </a:r>
            <a:br>
              <a:rPr lang="en-US" b="0" i="1"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(2 Kings 5:1-5)</a:t>
            </a:r>
          </a:p>
        </p:txBody>
      </p:sp>
    </p:spTree>
    <p:extLst>
      <p:ext uri="{BB962C8B-B14F-4D97-AF65-F5344CB8AC3E}">
        <p14:creationId xmlns:p14="http://schemas.microsoft.com/office/powerpoint/2010/main" val="2252202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4C1E7-829A-ABF9-8C5C-6D5801FABE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0E63-668B-B3B0-833B-22DB813705B3}"/>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ELISHA AND NAAMAN THE SYRIAN</a:t>
            </a:r>
          </a:p>
        </p:txBody>
      </p:sp>
      <p:sp>
        <p:nvSpPr>
          <p:cNvPr id="3" name="Subtitle 2">
            <a:extLst>
              <a:ext uri="{FF2B5EF4-FFF2-40B4-BE49-F238E27FC236}">
                <a16:creationId xmlns:a16="http://schemas.microsoft.com/office/drawing/2014/main" id="{89FDDCBC-A65B-43E0-7E72-0902717A1D18}"/>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6 </a:t>
            </a:r>
            <a:r>
              <a:rPr lang="en-US" b="0" i="1" dirty="0">
                <a:solidFill>
                  <a:srgbClr val="000000"/>
                </a:solidFill>
                <a:effectLst/>
                <a:latin typeface="Calibri" panose="020F0502020204030204" pitchFamily="34" charset="0"/>
                <a:cs typeface="Calibri" panose="020F0502020204030204" pitchFamily="34" charset="0"/>
              </a:rPr>
              <a:t>He brought the letter to the king of Israel, saying, “And now as this letter comes to you, behold, I have sent Naaman my servant to you, that you may cure him of his leprosy.” </a:t>
            </a:r>
          </a:p>
          <a:p>
            <a:r>
              <a:rPr lang="en-US" b="1" i="1" baseline="30000" dirty="0">
                <a:solidFill>
                  <a:srgbClr val="000000"/>
                </a:solidFill>
                <a:effectLst/>
                <a:latin typeface="Calibri" panose="020F0502020204030204" pitchFamily="34" charset="0"/>
                <a:cs typeface="Calibri" panose="020F0502020204030204" pitchFamily="34" charset="0"/>
              </a:rPr>
              <a:t>7 </a:t>
            </a:r>
            <a:r>
              <a:rPr lang="en-US" b="0" i="1" dirty="0">
                <a:solidFill>
                  <a:srgbClr val="000000"/>
                </a:solidFill>
                <a:effectLst/>
                <a:latin typeface="Calibri" panose="020F0502020204030204" pitchFamily="34" charset="0"/>
                <a:cs typeface="Calibri" panose="020F0502020204030204" pitchFamily="34" charset="0"/>
              </a:rPr>
              <a:t>When the king of Israel read the letter, he tore his clothes and said, “Am I God, to kill and to make alive, that this man is sending word to me to cure a man of his leprosy? But consider now, and see how he is seeking a quarrel against me.”</a:t>
            </a:r>
          </a:p>
          <a:p>
            <a:r>
              <a:rPr lang="en-US" b="1" i="1" baseline="30000" dirty="0">
                <a:solidFill>
                  <a:srgbClr val="000000"/>
                </a:solidFill>
                <a:effectLst/>
                <a:latin typeface="Calibri" panose="020F0502020204030204" pitchFamily="34" charset="0"/>
                <a:cs typeface="Calibri" panose="020F0502020204030204" pitchFamily="34" charset="0"/>
              </a:rPr>
              <a:t>8 </a:t>
            </a:r>
            <a:r>
              <a:rPr lang="en-US" b="0" i="1" dirty="0">
                <a:solidFill>
                  <a:srgbClr val="000000"/>
                </a:solidFill>
                <a:effectLst/>
                <a:latin typeface="Calibri" panose="020F0502020204030204" pitchFamily="34" charset="0"/>
                <a:cs typeface="Calibri" panose="020F0502020204030204" pitchFamily="34" charset="0"/>
              </a:rPr>
              <a:t>It happened when Elisha the man of God heard that the king of Israel had torn his clothes, that he sent word to the king, saying, “Why have you torn your clothes? Now let him come to me, and he shall know that there is a prophet in Israel.” </a:t>
            </a:r>
          </a:p>
          <a:p>
            <a:r>
              <a:rPr lang="en-US" b="1" i="1" baseline="30000" dirty="0">
                <a:solidFill>
                  <a:srgbClr val="000000"/>
                </a:solidFill>
                <a:effectLst/>
                <a:latin typeface="Calibri" panose="020F0502020204030204" pitchFamily="34" charset="0"/>
                <a:cs typeface="Calibri" panose="020F0502020204030204" pitchFamily="34" charset="0"/>
              </a:rPr>
              <a:t>9 </a:t>
            </a:r>
            <a:r>
              <a:rPr lang="en-US" b="0" i="1" dirty="0">
                <a:solidFill>
                  <a:srgbClr val="000000"/>
                </a:solidFill>
                <a:effectLst/>
                <a:latin typeface="Calibri" panose="020F0502020204030204" pitchFamily="34" charset="0"/>
                <a:cs typeface="Calibri" panose="020F0502020204030204" pitchFamily="34" charset="0"/>
              </a:rPr>
              <a:t>So Naaman came with his horses and his chariots and stood at the doorway of the house of Elisha. </a:t>
            </a:r>
            <a:r>
              <a:rPr lang="en-US" b="1" i="1" baseline="30000" dirty="0">
                <a:solidFill>
                  <a:srgbClr val="000000"/>
                </a:solidFill>
                <a:effectLst/>
                <a:latin typeface="Calibri" panose="020F0502020204030204" pitchFamily="34" charset="0"/>
                <a:cs typeface="Calibri" panose="020F0502020204030204" pitchFamily="34" charset="0"/>
              </a:rPr>
              <a:t>10 </a:t>
            </a:r>
            <a:r>
              <a:rPr lang="en-US" b="0" i="1" dirty="0">
                <a:solidFill>
                  <a:srgbClr val="000000"/>
                </a:solidFill>
                <a:effectLst/>
                <a:latin typeface="Calibri" panose="020F0502020204030204" pitchFamily="34" charset="0"/>
                <a:cs typeface="Calibri" panose="020F0502020204030204" pitchFamily="34" charset="0"/>
              </a:rPr>
              <a:t>Elisha sent a messenger to him, saying, “Go and wash in the Jordan seven times, and your flesh will be restored to you and you will be clean.”</a:t>
            </a:r>
            <a:r>
              <a:rPr lang="en-US" b="0" dirty="0">
                <a:solidFill>
                  <a:srgbClr val="000000"/>
                </a:solidFill>
                <a:effectLst/>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(2 Kings 5:6-10)</a:t>
            </a:r>
          </a:p>
        </p:txBody>
      </p:sp>
    </p:spTree>
    <p:extLst>
      <p:ext uri="{BB962C8B-B14F-4D97-AF65-F5344CB8AC3E}">
        <p14:creationId xmlns:p14="http://schemas.microsoft.com/office/powerpoint/2010/main" val="782652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B43F5-59C5-F419-82AA-EC78F3A0EB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E1A948-FE3E-BACF-68E0-91AE52127F30}"/>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ELISHA AND NAAMAN THE SYRIAN</a:t>
            </a:r>
          </a:p>
        </p:txBody>
      </p:sp>
      <p:sp>
        <p:nvSpPr>
          <p:cNvPr id="3" name="Subtitle 2">
            <a:extLst>
              <a:ext uri="{FF2B5EF4-FFF2-40B4-BE49-F238E27FC236}">
                <a16:creationId xmlns:a16="http://schemas.microsoft.com/office/drawing/2014/main" id="{D4B19091-5F03-4178-70A9-5CF288A3F52F}"/>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11 </a:t>
            </a:r>
            <a:r>
              <a:rPr lang="en-US" b="0" i="1" dirty="0">
                <a:solidFill>
                  <a:srgbClr val="000000"/>
                </a:solidFill>
                <a:effectLst/>
                <a:latin typeface="Calibri" panose="020F0502020204030204" pitchFamily="34" charset="0"/>
                <a:cs typeface="Calibri" panose="020F0502020204030204" pitchFamily="34" charset="0"/>
              </a:rPr>
              <a:t>But Naaman was furious and went away and said, “Behold, I thought, ‘He will surely come out to me and stand and call on the name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his God, and wave his hand over the place and cure the leper.’ </a:t>
            </a:r>
          </a:p>
          <a:p>
            <a:r>
              <a:rPr lang="en-US" b="1" i="1" baseline="30000" dirty="0">
                <a:solidFill>
                  <a:srgbClr val="000000"/>
                </a:solidFill>
                <a:effectLst/>
                <a:latin typeface="Calibri" panose="020F0502020204030204" pitchFamily="34" charset="0"/>
                <a:cs typeface="Calibri" panose="020F0502020204030204" pitchFamily="34" charset="0"/>
              </a:rPr>
              <a:t>12 </a:t>
            </a:r>
            <a:r>
              <a:rPr lang="en-US" b="0" i="1" dirty="0">
                <a:solidFill>
                  <a:srgbClr val="000000"/>
                </a:solidFill>
                <a:effectLst/>
                <a:latin typeface="Calibri" panose="020F0502020204030204" pitchFamily="34" charset="0"/>
                <a:cs typeface="Calibri" panose="020F0502020204030204" pitchFamily="34" charset="0"/>
              </a:rPr>
              <a:t>Are not Abanah and Pharpar, the rivers of Damascus, better than all the waters of Israel? Could I not wash in them and be clean?” So he turned and went away in a rage. </a:t>
            </a:r>
          </a:p>
          <a:p>
            <a:r>
              <a:rPr lang="en-US" b="1" i="1" baseline="30000" dirty="0">
                <a:solidFill>
                  <a:srgbClr val="000000"/>
                </a:solidFill>
                <a:effectLst/>
                <a:latin typeface="Calibri" panose="020F0502020204030204" pitchFamily="34" charset="0"/>
                <a:cs typeface="Calibri" panose="020F0502020204030204" pitchFamily="34" charset="0"/>
              </a:rPr>
              <a:t>13 </a:t>
            </a:r>
            <a:r>
              <a:rPr lang="en-US" b="0" i="1" dirty="0">
                <a:solidFill>
                  <a:srgbClr val="000000"/>
                </a:solidFill>
                <a:effectLst/>
                <a:latin typeface="Calibri" panose="020F0502020204030204" pitchFamily="34" charset="0"/>
                <a:cs typeface="Calibri" panose="020F0502020204030204" pitchFamily="34" charset="0"/>
              </a:rPr>
              <a:t>Then his servants came near and spoke to him and said, “My father, had the prophet told you to do some great thing, would you not have done it? How much more then, when he says to you, ‘Wash, and be clean’?” </a:t>
            </a:r>
          </a:p>
          <a:p>
            <a:r>
              <a:rPr lang="en-US" b="1" i="1" baseline="30000" dirty="0">
                <a:solidFill>
                  <a:srgbClr val="000000"/>
                </a:solidFill>
                <a:effectLst/>
                <a:latin typeface="Calibri" panose="020F0502020204030204" pitchFamily="34" charset="0"/>
                <a:cs typeface="Calibri" panose="020F0502020204030204" pitchFamily="34" charset="0"/>
              </a:rPr>
              <a:t>14 </a:t>
            </a:r>
            <a:r>
              <a:rPr lang="en-US" b="0" i="1" dirty="0">
                <a:solidFill>
                  <a:srgbClr val="000000"/>
                </a:solidFill>
                <a:effectLst/>
                <a:latin typeface="Calibri" panose="020F0502020204030204" pitchFamily="34" charset="0"/>
                <a:cs typeface="Calibri" panose="020F0502020204030204" pitchFamily="34" charset="0"/>
              </a:rPr>
              <a:t>So he went down and dipped himself seven times in the Jordan, according to the word of the man of God; and his flesh was restored like the flesh of a little child and he was clean.” </a:t>
            </a:r>
            <a:br>
              <a:rPr lang="en-US" b="0" i="1"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(2 Kings 5:11-14)</a:t>
            </a:r>
          </a:p>
        </p:txBody>
      </p:sp>
    </p:spTree>
    <p:extLst>
      <p:ext uri="{BB962C8B-B14F-4D97-AF65-F5344CB8AC3E}">
        <p14:creationId xmlns:p14="http://schemas.microsoft.com/office/powerpoint/2010/main" val="2927939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33963-3630-8765-87F4-4BF60BD4B3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8C446E-C251-521A-FE5C-6EEC7D3C52B3}"/>
              </a:ext>
            </a:extLst>
          </p:cNvPr>
          <p:cNvSpPr>
            <a:spLocks noGrp="1"/>
          </p:cNvSpPr>
          <p:nvPr>
            <p:ph type="ctrTitle"/>
          </p:nvPr>
        </p:nvSpPr>
        <p:spPr>
          <a:xfrm>
            <a:off x="182282" y="237846"/>
            <a:ext cx="8779435" cy="676554"/>
          </a:xfrm>
        </p:spPr>
        <p:txBody>
          <a:bodyPr>
            <a:normAutofit fontScale="90000"/>
          </a:bodyPr>
          <a:lstStyle/>
          <a:p>
            <a:r>
              <a:rPr lang="en-US" sz="3200" b="1" dirty="0">
                <a:solidFill>
                  <a:srgbClr val="0000FF"/>
                </a:solidFill>
                <a:latin typeface="Calibri" panose="020F0502020204030204" pitchFamily="34" charset="0"/>
                <a:cs typeface="Calibri" panose="020F0502020204030204" pitchFamily="34" charset="0"/>
              </a:rPr>
              <a:t>WHAT MADE THE PEOPLE OF NAZARETH ANGRY?</a:t>
            </a:r>
          </a:p>
        </p:txBody>
      </p:sp>
      <p:sp>
        <p:nvSpPr>
          <p:cNvPr id="3" name="Subtitle 2">
            <a:extLst>
              <a:ext uri="{FF2B5EF4-FFF2-40B4-BE49-F238E27FC236}">
                <a16:creationId xmlns:a16="http://schemas.microsoft.com/office/drawing/2014/main" id="{D0A91C6D-8B6B-66CE-8D7C-7F7D9F972506}"/>
              </a:ext>
            </a:extLst>
          </p:cNvPr>
          <p:cNvSpPr>
            <a:spLocks noGrp="1"/>
          </p:cNvSpPr>
          <p:nvPr>
            <p:ph type="subTitle" idx="1"/>
          </p:nvPr>
        </p:nvSpPr>
        <p:spPr>
          <a:xfrm>
            <a:off x="182282" y="1147481"/>
            <a:ext cx="8779434" cy="5599953"/>
          </a:xfrm>
        </p:spPr>
        <p:txBody>
          <a:bodyPr>
            <a:normAutofit/>
          </a:bodyPr>
          <a:lstStyle/>
          <a:p>
            <a:pPr algn="l"/>
            <a:r>
              <a:rPr lang="en-US" sz="3200" dirty="0">
                <a:solidFill>
                  <a:srgbClr val="000000"/>
                </a:solidFill>
                <a:latin typeface="Calibri" panose="020F0502020204030204" pitchFamily="34" charset="0"/>
                <a:cs typeface="Calibri" panose="020F0502020204030204" pitchFamily="34" charset="0"/>
              </a:rPr>
              <a:t>Jesus pointed out God’s mercy on the Gentiles who believed in Him because of the miracles performed by His prophets. The Jews hated the Gentiles.</a:t>
            </a:r>
          </a:p>
          <a:p>
            <a:pPr algn="l"/>
            <a:endParaRPr lang="en-US" sz="3200" dirty="0">
              <a:solidFill>
                <a:srgbClr val="000000"/>
              </a:solidFill>
              <a:latin typeface="Calibri" panose="020F0502020204030204" pitchFamily="34" charset="0"/>
              <a:cs typeface="Calibri" panose="020F0502020204030204" pitchFamily="34" charset="0"/>
            </a:endParaRPr>
          </a:p>
          <a:p>
            <a:pPr algn="l"/>
            <a:r>
              <a:rPr lang="en-US" sz="3200" dirty="0">
                <a:solidFill>
                  <a:srgbClr val="000000"/>
                </a:solidFill>
                <a:latin typeface="Calibri" panose="020F0502020204030204" pitchFamily="34" charset="0"/>
                <a:cs typeface="Calibri" panose="020F0502020204030204" pitchFamily="34" charset="0"/>
              </a:rPr>
              <a:t>The people of His hometown refused to believe, in spite of His miracles.</a:t>
            </a:r>
          </a:p>
          <a:p>
            <a:pPr algn="l"/>
            <a:endParaRPr lang="en-US" sz="3200" dirty="0">
              <a:solidFill>
                <a:srgbClr val="000000"/>
              </a:solidFill>
              <a:latin typeface="Calibri" panose="020F0502020204030204" pitchFamily="34" charset="0"/>
              <a:cs typeface="Calibri" panose="020F0502020204030204" pitchFamily="34" charset="0"/>
            </a:endParaRPr>
          </a:p>
          <a:p>
            <a:pPr algn="l"/>
            <a:r>
              <a:rPr lang="en-US" sz="3200" dirty="0">
                <a:solidFill>
                  <a:srgbClr val="000000"/>
                </a:solidFill>
                <a:latin typeface="Calibri" panose="020F0502020204030204" pitchFamily="34" charset="0"/>
                <a:cs typeface="Calibri" panose="020F0502020204030204" pitchFamily="34" charset="0"/>
              </a:rPr>
              <a:t>Jesus condemned those cities who would not believe and repent.</a:t>
            </a:r>
          </a:p>
        </p:txBody>
      </p:sp>
    </p:spTree>
    <p:extLst>
      <p:ext uri="{BB962C8B-B14F-4D97-AF65-F5344CB8AC3E}">
        <p14:creationId xmlns:p14="http://schemas.microsoft.com/office/powerpoint/2010/main" val="185117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54B6B-A084-F31A-B14D-3DD1FC2BCF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FD87A0-0DDA-723F-B6DA-A8DF2233DE51}"/>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THE APOSTLES WERE ALSO REJECTED</a:t>
            </a:r>
          </a:p>
        </p:txBody>
      </p:sp>
      <p:sp>
        <p:nvSpPr>
          <p:cNvPr id="3" name="Subtitle 2">
            <a:extLst>
              <a:ext uri="{FF2B5EF4-FFF2-40B4-BE49-F238E27FC236}">
                <a16:creationId xmlns:a16="http://schemas.microsoft.com/office/drawing/2014/main" id="{65364D13-DBF8-6665-4FD7-6AB2E642F7FA}"/>
              </a:ext>
            </a:extLst>
          </p:cNvPr>
          <p:cNvSpPr>
            <a:spLocks noGrp="1"/>
          </p:cNvSpPr>
          <p:nvPr>
            <p:ph type="subTitle" idx="1"/>
          </p:nvPr>
        </p:nvSpPr>
        <p:spPr>
          <a:xfrm>
            <a:off x="182282" y="1147481"/>
            <a:ext cx="8779434" cy="5599953"/>
          </a:xfrm>
        </p:spPr>
        <p:txBody>
          <a:bodyPr>
            <a:normAutofit lnSpcReduction="10000"/>
          </a:bodyPr>
          <a:lstStyle/>
          <a:p>
            <a:r>
              <a:rPr lang="en-US" b="0" i="1" dirty="0">
                <a:solidFill>
                  <a:srgbClr val="000000"/>
                </a:solidFill>
                <a:effectLst/>
                <a:latin typeface="Calibri" panose="020F0502020204030204" pitchFamily="34" charset="0"/>
                <a:cs typeface="Calibri" panose="020F0502020204030204" pitchFamily="34" charset="0"/>
              </a:rPr>
              <a:t>“These twelve Jesus sent out after instructing them: “Do not go in the way of the Gentiles, and do not enter any city of the Samaritans; </a:t>
            </a:r>
            <a:r>
              <a:rPr lang="en-US" b="1" i="1" baseline="30000" dirty="0">
                <a:solidFill>
                  <a:srgbClr val="000000"/>
                </a:solidFill>
                <a:effectLst/>
                <a:latin typeface="Calibri" panose="020F0502020204030204" pitchFamily="34" charset="0"/>
                <a:cs typeface="Calibri" panose="020F0502020204030204" pitchFamily="34" charset="0"/>
              </a:rPr>
              <a:t>6 </a:t>
            </a:r>
            <a:r>
              <a:rPr lang="en-US" b="0" i="1" dirty="0">
                <a:solidFill>
                  <a:srgbClr val="000000"/>
                </a:solidFill>
                <a:effectLst/>
                <a:latin typeface="Calibri" panose="020F0502020204030204" pitchFamily="34" charset="0"/>
                <a:cs typeface="Calibri" panose="020F0502020204030204" pitchFamily="34" charset="0"/>
              </a:rPr>
              <a:t>but rather go to the lost sheep of the house of Israel. </a:t>
            </a:r>
            <a:r>
              <a:rPr lang="en-US" b="1" i="1" baseline="30000" dirty="0">
                <a:solidFill>
                  <a:srgbClr val="000000"/>
                </a:solidFill>
                <a:effectLst/>
                <a:latin typeface="Calibri" panose="020F0502020204030204" pitchFamily="34" charset="0"/>
                <a:cs typeface="Calibri" panose="020F0502020204030204" pitchFamily="34" charset="0"/>
              </a:rPr>
              <a:t>7 </a:t>
            </a:r>
            <a:r>
              <a:rPr lang="en-US" b="0" i="1" dirty="0">
                <a:solidFill>
                  <a:srgbClr val="000000"/>
                </a:solidFill>
                <a:effectLst/>
                <a:latin typeface="Calibri" panose="020F0502020204030204" pitchFamily="34" charset="0"/>
                <a:cs typeface="Calibri" panose="020F0502020204030204" pitchFamily="34" charset="0"/>
              </a:rPr>
              <a:t>And as you go, preach, saying, ‘The kingdom of heaven is at hand.’ </a:t>
            </a:r>
            <a:r>
              <a:rPr lang="en-US" b="1" i="1" baseline="30000" dirty="0">
                <a:solidFill>
                  <a:srgbClr val="000000"/>
                </a:solidFill>
                <a:effectLst/>
                <a:latin typeface="Calibri" panose="020F0502020204030204" pitchFamily="34" charset="0"/>
                <a:cs typeface="Calibri" panose="020F0502020204030204" pitchFamily="34" charset="0"/>
              </a:rPr>
              <a:t>8 </a:t>
            </a:r>
            <a:r>
              <a:rPr lang="en-US" b="0" i="1" dirty="0">
                <a:solidFill>
                  <a:srgbClr val="000000"/>
                </a:solidFill>
                <a:effectLst/>
                <a:latin typeface="Calibri" panose="020F0502020204030204" pitchFamily="34" charset="0"/>
                <a:cs typeface="Calibri" panose="020F0502020204030204" pitchFamily="34" charset="0"/>
              </a:rPr>
              <a:t>Heal the sick, raise the dead, cleanse the lepers, cast out demons. Freely you received, freely give. </a:t>
            </a:r>
            <a:r>
              <a:rPr lang="en-US" b="1" i="1" baseline="30000" dirty="0">
                <a:solidFill>
                  <a:srgbClr val="000000"/>
                </a:solidFill>
                <a:effectLst/>
                <a:latin typeface="Calibri" panose="020F0502020204030204" pitchFamily="34" charset="0"/>
                <a:cs typeface="Calibri" panose="020F0502020204030204" pitchFamily="34" charset="0"/>
              </a:rPr>
              <a:t>9 </a:t>
            </a:r>
            <a:r>
              <a:rPr lang="en-US" b="0" i="1" dirty="0">
                <a:solidFill>
                  <a:srgbClr val="000000"/>
                </a:solidFill>
                <a:effectLst/>
                <a:latin typeface="Calibri" panose="020F0502020204030204" pitchFamily="34" charset="0"/>
                <a:cs typeface="Calibri" panose="020F0502020204030204" pitchFamily="34" charset="0"/>
              </a:rPr>
              <a:t>Do not acquire gold, or silver, or copper for your money belts, </a:t>
            </a:r>
            <a:r>
              <a:rPr lang="en-US" b="1" i="1" baseline="30000" dirty="0">
                <a:solidFill>
                  <a:srgbClr val="000000"/>
                </a:solidFill>
                <a:effectLst/>
                <a:latin typeface="Calibri" panose="020F0502020204030204" pitchFamily="34" charset="0"/>
                <a:cs typeface="Calibri" panose="020F0502020204030204" pitchFamily="34" charset="0"/>
              </a:rPr>
              <a:t>10 </a:t>
            </a:r>
            <a:r>
              <a:rPr lang="en-US" b="0" i="1" dirty="0">
                <a:solidFill>
                  <a:srgbClr val="000000"/>
                </a:solidFill>
                <a:effectLst/>
                <a:latin typeface="Calibri" panose="020F0502020204030204" pitchFamily="34" charset="0"/>
                <a:cs typeface="Calibri" panose="020F0502020204030204" pitchFamily="34" charset="0"/>
              </a:rPr>
              <a:t>or a bag for your journey, or even two coats, or sandals, or a staff; for the worker is worthy of his support. </a:t>
            </a:r>
          </a:p>
          <a:p>
            <a:r>
              <a:rPr lang="en-US" b="1" i="1" baseline="30000" dirty="0">
                <a:solidFill>
                  <a:srgbClr val="000000"/>
                </a:solidFill>
                <a:effectLst/>
                <a:latin typeface="Calibri" panose="020F0502020204030204" pitchFamily="34" charset="0"/>
                <a:cs typeface="Calibri" panose="020F0502020204030204" pitchFamily="34" charset="0"/>
              </a:rPr>
              <a:t>11 </a:t>
            </a:r>
            <a:r>
              <a:rPr lang="en-US" b="0" i="1" dirty="0">
                <a:solidFill>
                  <a:srgbClr val="000000"/>
                </a:solidFill>
                <a:effectLst/>
                <a:latin typeface="Calibri" panose="020F0502020204030204" pitchFamily="34" charset="0"/>
                <a:cs typeface="Calibri" panose="020F0502020204030204" pitchFamily="34" charset="0"/>
              </a:rPr>
              <a:t>And whatever city or village you enter, inquire who is worthy in it, and stay at his house until you leave that city. </a:t>
            </a:r>
            <a:r>
              <a:rPr lang="en-US" b="1" i="1" baseline="30000" dirty="0">
                <a:solidFill>
                  <a:srgbClr val="000000"/>
                </a:solidFill>
                <a:effectLst/>
                <a:latin typeface="Calibri" panose="020F0502020204030204" pitchFamily="34" charset="0"/>
                <a:cs typeface="Calibri" panose="020F0502020204030204" pitchFamily="34" charset="0"/>
              </a:rPr>
              <a:t>12 </a:t>
            </a:r>
            <a:r>
              <a:rPr lang="en-US" b="0" i="1" dirty="0">
                <a:solidFill>
                  <a:srgbClr val="000000"/>
                </a:solidFill>
                <a:effectLst/>
                <a:latin typeface="Calibri" panose="020F0502020204030204" pitchFamily="34" charset="0"/>
                <a:cs typeface="Calibri" panose="020F0502020204030204" pitchFamily="34" charset="0"/>
              </a:rPr>
              <a:t>As you enter the house, give it your greeting. </a:t>
            </a:r>
            <a:r>
              <a:rPr lang="en-US" b="1" i="1" baseline="30000" dirty="0">
                <a:solidFill>
                  <a:srgbClr val="000000"/>
                </a:solidFill>
                <a:effectLst/>
                <a:latin typeface="Calibri" panose="020F0502020204030204" pitchFamily="34" charset="0"/>
                <a:cs typeface="Calibri" panose="020F0502020204030204" pitchFamily="34" charset="0"/>
              </a:rPr>
              <a:t>13 </a:t>
            </a:r>
            <a:r>
              <a:rPr lang="en-US" b="0" i="1" dirty="0">
                <a:solidFill>
                  <a:srgbClr val="000000"/>
                </a:solidFill>
                <a:effectLst/>
                <a:latin typeface="Calibri" panose="020F0502020204030204" pitchFamily="34" charset="0"/>
                <a:cs typeface="Calibri" panose="020F0502020204030204" pitchFamily="34" charset="0"/>
              </a:rPr>
              <a:t>If the house is worthy, give it your blessing of peace. But if it is not worthy, take back your blessing of peace. </a:t>
            </a:r>
            <a:r>
              <a:rPr lang="en-US" b="1" i="1" baseline="30000" dirty="0">
                <a:solidFill>
                  <a:srgbClr val="000000"/>
                </a:solidFill>
                <a:effectLst/>
                <a:latin typeface="Calibri" panose="020F0502020204030204" pitchFamily="34" charset="0"/>
                <a:cs typeface="Calibri" panose="020F0502020204030204" pitchFamily="34" charset="0"/>
              </a:rPr>
              <a:t>14 </a:t>
            </a:r>
            <a:r>
              <a:rPr lang="en-US" b="0" i="1" dirty="0">
                <a:solidFill>
                  <a:srgbClr val="000000"/>
                </a:solidFill>
                <a:effectLst/>
                <a:latin typeface="Calibri" panose="020F0502020204030204" pitchFamily="34" charset="0"/>
                <a:cs typeface="Calibri" panose="020F0502020204030204" pitchFamily="34" charset="0"/>
              </a:rPr>
              <a:t>Whoever does not receive you, nor heed your words, as you go out of that house or that city, shake the dust off your feet. </a:t>
            </a:r>
            <a:r>
              <a:rPr lang="en-US" b="1" i="1" baseline="30000" dirty="0">
                <a:solidFill>
                  <a:srgbClr val="000000"/>
                </a:solidFill>
                <a:effectLst/>
                <a:latin typeface="Calibri" panose="020F0502020204030204" pitchFamily="34" charset="0"/>
                <a:cs typeface="Calibri" panose="020F0502020204030204" pitchFamily="34" charset="0"/>
              </a:rPr>
              <a:t>15 </a:t>
            </a:r>
            <a:r>
              <a:rPr lang="en-US" b="0" i="1" dirty="0">
                <a:solidFill>
                  <a:srgbClr val="000000"/>
                </a:solidFill>
                <a:effectLst/>
                <a:latin typeface="Calibri" panose="020F0502020204030204" pitchFamily="34" charset="0"/>
                <a:cs typeface="Calibri" panose="020F0502020204030204" pitchFamily="34" charset="0"/>
              </a:rPr>
              <a:t>Truly I say to you, it will be more tolerable for the land of Sodom and Gomorrah in the day of judgment than for that city.”</a:t>
            </a:r>
            <a:br>
              <a:rPr lang="en-US" b="0" i="1"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(Matthew 10:5-15)</a:t>
            </a:r>
          </a:p>
        </p:txBody>
      </p:sp>
    </p:spTree>
    <p:extLst>
      <p:ext uri="{BB962C8B-B14F-4D97-AF65-F5344CB8AC3E}">
        <p14:creationId xmlns:p14="http://schemas.microsoft.com/office/powerpoint/2010/main" val="3430562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66539-49BC-AB0F-B6E5-716122F5D8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AC9B17-F2A1-A039-2354-A9DFBCC5F878}"/>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THE SEVENTY WERE ALSO REJECTED</a:t>
            </a:r>
          </a:p>
        </p:txBody>
      </p:sp>
      <p:sp>
        <p:nvSpPr>
          <p:cNvPr id="3" name="Subtitle 2">
            <a:extLst>
              <a:ext uri="{FF2B5EF4-FFF2-40B4-BE49-F238E27FC236}">
                <a16:creationId xmlns:a16="http://schemas.microsoft.com/office/drawing/2014/main" id="{E2B1FF03-6CE9-345D-10D5-B2255785B9B3}"/>
              </a:ext>
            </a:extLst>
          </p:cNvPr>
          <p:cNvSpPr>
            <a:spLocks noGrp="1"/>
          </p:cNvSpPr>
          <p:nvPr>
            <p:ph type="subTitle" idx="1"/>
          </p:nvPr>
        </p:nvSpPr>
        <p:spPr>
          <a:xfrm>
            <a:off x="182282" y="1147481"/>
            <a:ext cx="8779434" cy="5599953"/>
          </a:xfrm>
        </p:spPr>
        <p:txBody>
          <a:bodyPr>
            <a:normAutofit fontScale="92500" lnSpcReduction="20000"/>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5 </a:t>
            </a:r>
            <a:r>
              <a:rPr lang="en-US" b="0" i="1" dirty="0">
                <a:solidFill>
                  <a:srgbClr val="000000"/>
                </a:solidFill>
                <a:effectLst/>
                <a:latin typeface="Calibri" panose="020F0502020204030204" pitchFamily="34" charset="0"/>
                <a:cs typeface="Calibri" panose="020F0502020204030204" pitchFamily="34" charset="0"/>
              </a:rPr>
              <a:t>Whatever house you enter, first say, ‘Peace be to this house.’ </a:t>
            </a:r>
            <a:r>
              <a:rPr lang="en-US" b="1" i="1" baseline="30000" dirty="0">
                <a:solidFill>
                  <a:srgbClr val="000000"/>
                </a:solidFill>
                <a:effectLst/>
                <a:latin typeface="Calibri" panose="020F0502020204030204" pitchFamily="34" charset="0"/>
                <a:cs typeface="Calibri" panose="020F0502020204030204" pitchFamily="34" charset="0"/>
              </a:rPr>
              <a:t>6 </a:t>
            </a:r>
            <a:r>
              <a:rPr lang="en-US" b="0" i="1" dirty="0">
                <a:solidFill>
                  <a:srgbClr val="000000"/>
                </a:solidFill>
                <a:effectLst/>
                <a:latin typeface="Calibri" panose="020F0502020204030204" pitchFamily="34" charset="0"/>
                <a:cs typeface="Calibri" panose="020F0502020204030204" pitchFamily="34" charset="0"/>
              </a:rPr>
              <a:t>If a man of peace is there, your peace will rest on him; but if not, it will return to you. </a:t>
            </a:r>
            <a:r>
              <a:rPr lang="en-US" b="1" i="1" baseline="30000" dirty="0">
                <a:solidFill>
                  <a:srgbClr val="000000"/>
                </a:solidFill>
                <a:effectLst/>
                <a:latin typeface="Calibri" panose="020F0502020204030204" pitchFamily="34" charset="0"/>
                <a:cs typeface="Calibri" panose="020F0502020204030204" pitchFamily="34" charset="0"/>
              </a:rPr>
              <a:t>7 </a:t>
            </a:r>
            <a:r>
              <a:rPr lang="en-US" b="0" i="1" dirty="0">
                <a:solidFill>
                  <a:srgbClr val="000000"/>
                </a:solidFill>
                <a:effectLst/>
                <a:latin typeface="Calibri" panose="020F0502020204030204" pitchFamily="34" charset="0"/>
                <a:cs typeface="Calibri" panose="020F0502020204030204" pitchFamily="34" charset="0"/>
              </a:rPr>
              <a:t>Stay in that house, eating and drinking what they give you; for the laborer is worthy of his wages. Do not keep moving from house to house. </a:t>
            </a:r>
          </a:p>
          <a:p>
            <a:r>
              <a:rPr lang="en-US" b="1" i="1" baseline="30000" dirty="0">
                <a:solidFill>
                  <a:srgbClr val="000000"/>
                </a:solidFill>
                <a:effectLst/>
                <a:latin typeface="Calibri" panose="020F0502020204030204" pitchFamily="34" charset="0"/>
                <a:cs typeface="Calibri" panose="020F0502020204030204" pitchFamily="34" charset="0"/>
              </a:rPr>
              <a:t>8 </a:t>
            </a:r>
            <a:r>
              <a:rPr lang="en-US" b="0" i="1" dirty="0">
                <a:solidFill>
                  <a:srgbClr val="000000"/>
                </a:solidFill>
                <a:effectLst/>
                <a:latin typeface="Calibri" panose="020F0502020204030204" pitchFamily="34" charset="0"/>
                <a:cs typeface="Calibri" panose="020F0502020204030204" pitchFamily="34" charset="0"/>
              </a:rPr>
              <a:t>Whatever city you enter and they receive you, eat what is set before you; </a:t>
            </a:r>
            <a:r>
              <a:rPr lang="en-US" b="1" i="1" baseline="30000" dirty="0">
                <a:solidFill>
                  <a:srgbClr val="000000"/>
                </a:solidFill>
                <a:effectLst/>
                <a:latin typeface="Calibri" panose="020F0502020204030204" pitchFamily="34" charset="0"/>
                <a:cs typeface="Calibri" panose="020F0502020204030204" pitchFamily="34" charset="0"/>
              </a:rPr>
              <a:t>9 </a:t>
            </a:r>
            <a:r>
              <a:rPr lang="en-US" b="0" i="1" dirty="0">
                <a:solidFill>
                  <a:srgbClr val="000000"/>
                </a:solidFill>
                <a:effectLst/>
                <a:latin typeface="Calibri" panose="020F0502020204030204" pitchFamily="34" charset="0"/>
                <a:cs typeface="Calibri" panose="020F0502020204030204" pitchFamily="34" charset="0"/>
              </a:rPr>
              <a:t>and heal those in it who are sick, and say to them, ‘The kingdom of God has come near to you.’ </a:t>
            </a:r>
            <a:r>
              <a:rPr lang="en-US" b="1" i="1" baseline="30000" dirty="0">
                <a:solidFill>
                  <a:srgbClr val="000000"/>
                </a:solidFill>
                <a:effectLst/>
                <a:latin typeface="Calibri" panose="020F0502020204030204" pitchFamily="34" charset="0"/>
                <a:cs typeface="Calibri" panose="020F0502020204030204" pitchFamily="34" charset="0"/>
              </a:rPr>
              <a:t>10 </a:t>
            </a:r>
            <a:r>
              <a:rPr lang="en-US" b="0" i="1" dirty="0">
                <a:solidFill>
                  <a:srgbClr val="000000"/>
                </a:solidFill>
                <a:effectLst/>
                <a:latin typeface="Calibri" panose="020F0502020204030204" pitchFamily="34" charset="0"/>
                <a:cs typeface="Calibri" panose="020F0502020204030204" pitchFamily="34" charset="0"/>
              </a:rPr>
              <a:t>But whatever city you enter and they do not receive you, go out into its streets and say, </a:t>
            </a:r>
            <a:r>
              <a:rPr lang="en-US" b="1" i="1" baseline="30000" dirty="0">
                <a:solidFill>
                  <a:srgbClr val="000000"/>
                </a:solidFill>
                <a:effectLst/>
                <a:latin typeface="Calibri" panose="020F0502020204030204" pitchFamily="34" charset="0"/>
                <a:cs typeface="Calibri" panose="020F0502020204030204" pitchFamily="34" charset="0"/>
              </a:rPr>
              <a:t>11 </a:t>
            </a:r>
            <a:r>
              <a:rPr lang="en-US" b="0" i="1" dirty="0">
                <a:solidFill>
                  <a:srgbClr val="000000"/>
                </a:solidFill>
                <a:effectLst/>
                <a:latin typeface="Calibri" panose="020F0502020204030204" pitchFamily="34" charset="0"/>
                <a:cs typeface="Calibri" panose="020F0502020204030204" pitchFamily="34" charset="0"/>
              </a:rPr>
              <a:t>‘Even the dust of your city which clings to our feet we wipe off in protest against you; yet be sure of this, that the kingdom of God has come near.’ </a:t>
            </a:r>
            <a:r>
              <a:rPr lang="en-US" b="1" i="1" baseline="30000" dirty="0">
                <a:solidFill>
                  <a:srgbClr val="000000"/>
                </a:solidFill>
                <a:effectLst/>
                <a:latin typeface="Calibri" panose="020F0502020204030204" pitchFamily="34" charset="0"/>
                <a:cs typeface="Calibri" panose="020F0502020204030204" pitchFamily="34" charset="0"/>
              </a:rPr>
              <a:t>12 </a:t>
            </a:r>
            <a:r>
              <a:rPr lang="en-US" b="0" i="1" dirty="0">
                <a:solidFill>
                  <a:srgbClr val="000000"/>
                </a:solidFill>
                <a:effectLst/>
                <a:latin typeface="Calibri" panose="020F0502020204030204" pitchFamily="34" charset="0"/>
                <a:cs typeface="Calibri" panose="020F0502020204030204" pitchFamily="34" charset="0"/>
              </a:rPr>
              <a:t>I say to you, it will be more tolerable in that day for Sodom than for that city.</a:t>
            </a:r>
          </a:p>
          <a:p>
            <a:r>
              <a:rPr lang="en-US" b="1" i="1" baseline="30000" dirty="0">
                <a:solidFill>
                  <a:srgbClr val="000000"/>
                </a:solidFill>
                <a:effectLst/>
                <a:latin typeface="Calibri" panose="020F0502020204030204" pitchFamily="34" charset="0"/>
                <a:cs typeface="Calibri" panose="020F0502020204030204" pitchFamily="34" charset="0"/>
              </a:rPr>
              <a:t>13 </a:t>
            </a:r>
            <a:r>
              <a:rPr lang="en-US" b="0" i="1" dirty="0">
                <a:solidFill>
                  <a:srgbClr val="000000"/>
                </a:solidFill>
                <a:effectLst/>
                <a:latin typeface="Calibri" panose="020F0502020204030204" pitchFamily="34" charset="0"/>
                <a:cs typeface="Calibri" panose="020F0502020204030204" pitchFamily="34" charset="0"/>
              </a:rPr>
              <a:t>“Woe to you, Chorazin! Woe to you, Bethsaida! For if the miracles had been performed in Tyre and Sidon which occurred in you, they would have repented long ago, sitting in sackcloth and ashes. </a:t>
            </a:r>
            <a:r>
              <a:rPr lang="en-US" b="1" i="1" baseline="30000" dirty="0">
                <a:solidFill>
                  <a:srgbClr val="000000"/>
                </a:solidFill>
                <a:effectLst/>
                <a:latin typeface="Calibri" panose="020F0502020204030204" pitchFamily="34" charset="0"/>
                <a:cs typeface="Calibri" panose="020F0502020204030204" pitchFamily="34" charset="0"/>
              </a:rPr>
              <a:t>14 </a:t>
            </a:r>
            <a:r>
              <a:rPr lang="en-US" b="0" i="1" dirty="0">
                <a:solidFill>
                  <a:srgbClr val="000000"/>
                </a:solidFill>
                <a:effectLst/>
                <a:latin typeface="Calibri" panose="020F0502020204030204" pitchFamily="34" charset="0"/>
                <a:cs typeface="Calibri" panose="020F0502020204030204" pitchFamily="34" charset="0"/>
              </a:rPr>
              <a:t>But it will be more tolerable for Tyre and Sidon in the judgment than for you. </a:t>
            </a:r>
            <a:r>
              <a:rPr lang="en-US" b="1" i="1" baseline="30000" dirty="0">
                <a:solidFill>
                  <a:srgbClr val="000000"/>
                </a:solidFill>
                <a:effectLst/>
                <a:latin typeface="Calibri" panose="020F0502020204030204" pitchFamily="34" charset="0"/>
                <a:cs typeface="Calibri" panose="020F0502020204030204" pitchFamily="34" charset="0"/>
              </a:rPr>
              <a:t>15 </a:t>
            </a:r>
            <a:r>
              <a:rPr lang="en-US" b="0" i="1" dirty="0">
                <a:solidFill>
                  <a:srgbClr val="000000"/>
                </a:solidFill>
                <a:effectLst/>
                <a:latin typeface="Calibri" panose="020F0502020204030204" pitchFamily="34" charset="0"/>
                <a:cs typeface="Calibri" panose="020F0502020204030204" pitchFamily="34" charset="0"/>
              </a:rPr>
              <a:t>And you, Capernaum, will not be exalted to heaven, will you? You will be brought down to Hades!</a:t>
            </a:r>
          </a:p>
          <a:p>
            <a:r>
              <a:rPr lang="en-US" b="1" i="1" baseline="30000" dirty="0">
                <a:solidFill>
                  <a:srgbClr val="000000"/>
                </a:solidFill>
                <a:effectLst/>
                <a:latin typeface="Calibri" panose="020F0502020204030204" pitchFamily="34" charset="0"/>
                <a:cs typeface="Calibri" panose="020F0502020204030204" pitchFamily="34" charset="0"/>
              </a:rPr>
              <a:t>16 </a:t>
            </a:r>
            <a:r>
              <a:rPr lang="en-US" b="0" i="1" dirty="0">
                <a:solidFill>
                  <a:srgbClr val="000000"/>
                </a:solidFill>
                <a:effectLst/>
                <a:latin typeface="Calibri" panose="020F0502020204030204" pitchFamily="34" charset="0"/>
                <a:cs typeface="Calibri" panose="020F0502020204030204" pitchFamily="34" charset="0"/>
              </a:rPr>
              <a:t>“The one who listens to you listens to Me, and the one who rejects you rejects Me; and he who rejects Me rejects the One who sent Me.”</a:t>
            </a:r>
          </a:p>
          <a:p>
            <a:r>
              <a:rPr lang="en-US" b="1" dirty="0">
                <a:solidFill>
                  <a:srgbClr val="FF0000"/>
                </a:solidFill>
                <a:latin typeface="Calibri" panose="020F0502020204030204" pitchFamily="34" charset="0"/>
                <a:cs typeface="Calibri" panose="020F0502020204030204" pitchFamily="34" charset="0"/>
              </a:rPr>
              <a:t>(Luke 10:5-16)</a:t>
            </a:r>
          </a:p>
        </p:txBody>
      </p:sp>
    </p:spTree>
    <p:extLst>
      <p:ext uri="{BB962C8B-B14F-4D97-AF65-F5344CB8AC3E}">
        <p14:creationId xmlns:p14="http://schemas.microsoft.com/office/powerpoint/2010/main" val="224235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4C511-36E6-E2C7-5562-C8DE8D1D58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3BAA1D-A7A2-3C16-9C67-F13189E6B0CC}"/>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JESUS WAS ULTIMATELY REJECTED</a:t>
            </a:r>
          </a:p>
        </p:txBody>
      </p:sp>
      <p:sp>
        <p:nvSpPr>
          <p:cNvPr id="3" name="Subtitle 2">
            <a:extLst>
              <a:ext uri="{FF2B5EF4-FFF2-40B4-BE49-F238E27FC236}">
                <a16:creationId xmlns:a16="http://schemas.microsoft.com/office/drawing/2014/main" id="{7961F683-6890-F80A-84F7-F9060D112C7A}"/>
              </a:ext>
            </a:extLst>
          </p:cNvPr>
          <p:cNvSpPr>
            <a:spLocks noGrp="1"/>
          </p:cNvSpPr>
          <p:nvPr>
            <p:ph type="subTitle" idx="1"/>
          </p:nvPr>
        </p:nvSpPr>
        <p:spPr>
          <a:xfrm>
            <a:off x="182282" y="1147481"/>
            <a:ext cx="8779434" cy="5599953"/>
          </a:xfrm>
        </p:spPr>
        <p:txBody>
          <a:bodyPr>
            <a:normAutofit/>
          </a:bodyPr>
          <a:lstStyle/>
          <a:p>
            <a:r>
              <a:rPr lang="en-US" sz="2800" b="0" i="1" dirty="0">
                <a:solidFill>
                  <a:srgbClr val="000000"/>
                </a:solidFill>
                <a:effectLst/>
                <a:latin typeface="Calibri" panose="020F0502020204030204" pitchFamily="34" charset="0"/>
                <a:cs typeface="Calibri" panose="020F0502020204030204" pitchFamily="34" charset="0"/>
              </a:rPr>
              <a:t>“Men of Israel, listen to these words: Jesus the Nazarene, a man attested to you by God with miracles and wonders and signs which God performed through Him in your midst, just as you yourselves know – </a:t>
            </a:r>
            <a:r>
              <a:rPr lang="en-US" sz="2800" b="1" i="1" baseline="30000" dirty="0">
                <a:solidFill>
                  <a:srgbClr val="000000"/>
                </a:solidFill>
                <a:effectLst/>
                <a:latin typeface="Calibri" panose="020F0502020204030204" pitchFamily="34" charset="0"/>
                <a:cs typeface="Calibri" panose="020F0502020204030204" pitchFamily="34" charset="0"/>
              </a:rPr>
              <a:t>23 </a:t>
            </a:r>
            <a:r>
              <a:rPr lang="en-US" sz="2800" b="0" i="1" dirty="0">
                <a:solidFill>
                  <a:srgbClr val="000000"/>
                </a:solidFill>
                <a:effectLst/>
                <a:latin typeface="Calibri" panose="020F0502020204030204" pitchFamily="34" charset="0"/>
                <a:cs typeface="Calibri" panose="020F0502020204030204" pitchFamily="34" charset="0"/>
              </a:rPr>
              <a:t>this Man, delivered over by the predetermined plan and foreknowledge of God, you nailed to a cross by the hands of godless men and put Him to death. </a:t>
            </a:r>
            <a:r>
              <a:rPr lang="en-US" sz="2800" b="1" i="1" baseline="30000" dirty="0">
                <a:solidFill>
                  <a:srgbClr val="000000"/>
                </a:solidFill>
                <a:effectLst/>
                <a:latin typeface="Calibri" panose="020F0502020204030204" pitchFamily="34" charset="0"/>
                <a:cs typeface="Calibri" panose="020F0502020204030204" pitchFamily="34" charset="0"/>
              </a:rPr>
              <a:t>24 </a:t>
            </a:r>
            <a:r>
              <a:rPr lang="en-US" sz="2800" b="0" i="1" dirty="0">
                <a:solidFill>
                  <a:srgbClr val="000000"/>
                </a:solidFill>
                <a:effectLst/>
                <a:latin typeface="Calibri" panose="020F0502020204030204" pitchFamily="34" charset="0"/>
                <a:cs typeface="Calibri" panose="020F0502020204030204" pitchFamily="34" charset="0"/>
              </a:rPr>
              <a:t>But God raised Him up again, putting an end to the agony of death, since it was impossible for Him to be held in its power.” </a:t>
            </a:r>
            <a:r>
              <a:rPr lang="en-US" sz="2800" b="1" i="1" dirty="0">
                <a:solidFill>
                  <a:srgbClr val="FF0000"/>
                </a:solidFill>
                <a:latin typeface="Calibri" panose="020F0502020204030204" pitchFamily="34" charset="0"/>
                <a:cs typeface="Calibri" panose="020F0502020204030204" pitchFamily="34" charset="0"/>
              </a:rPr>
              <a:t>(Acts 2:22-24)</a:t>
            </a:r>
          </a:p>
        </p:txBody>
      </p:sp>
    </p:spTree>
    <p:extLst>
      <p:ext uri="{BB962C8B-B14F-4D97-AF65-F5344CB8AC3E}">
        <p14:creationId xmlns:p14="http://schemas.microsoft.com/office/powerpoint/2010/main" val="3703341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1AC13-F2DB-29FF-89E4-2C7ED39A3E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596012-C174-45B5-5A05-3CC7FD15EBD8}"/>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JESUS WAS RAISED AND EXALTED</a:t>
            </a:r>
          </a:p>
        </p:txBody>
      </p:sp>
      <p:sp>
        <p:nvSpPr>
          <p:cNvPr id="3" name="Subtitle 2">
            <a:extLst>
              <a:ext uri="{FF2B5EF4-FFF2-40B4-BE49-F238E27FC236}">
                <a16:creationId xmlns:a16="http://schemas.microsoft.com/office/drawing/2014/main" id="{DFF9BB70-EB82-2966-5717-76A2F4586E81}"/>
              </a:ext>
            </a:extLst>
          </p:cNvPr>
          <p:cNvSpPr>
            <a:spLocks noGrp="1"/>
          </p:cNvSpPr>
          <p:nvPr>
            <p:ph type="subTitle" idx="1"/>
          </p:nvPr>
        </p:nvSpPr>
        <p:spPr>
          <a:xfrm>
            <a:off x="182282" y="962213"/>
            <a:ext cx="8779434" cy="5785222"/>
          </a:xfrm>
        </p:spPr>
        <p:txBody>
          <a:bodyPr>
            <a:normAutofit fontScale="92500" lnSpcReduction="20000"/>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32 </a:t>
            </a:r>
            <a:r>
              <a:rPr lang="en-US" b="0" i="1" dirty="0">
                <a:solidFill>
                  <a:srgbClr val="000000"/>
                </a:solidFill>
                <a:effectLst/>
                <a:latin typeface="Calibri" panose="020F0502020204030204" pitchFamily="34" charset="0"/>
                <a:cs typeface="Calibri" panose="020F0502020204030204" pitchFamily="34" charset="0"/>
              </a:rPr>
              <a:t>This Jesus God raised up again, to which we are all witnesses. </a:t>
            </a:r>
            <a:r>
              <a:rPr lang="en-US" b="1" i="1" baseline="30000" dirty="0">
                <a:solidFill>
                  <a:srgbClr val="000000"/>
                </a:solidFill>
                <a:effectLst/>
                <a:latin typeface="Calibri" panose="020F0502020204030204" pitchFamily="34" charset="0"/>
                <a:cs typeface="Calibri" panose="020F0502020204030204" pitchFamily="34" charset="0"/>
              </a:rPr>
              <a:t>33 </a:t>
            </a:r>
            <a:r>
              <a:rPr lang="en-US" b="0" i="1" dirty="0">
                <a:solidFill>
                  <a:srgbClr val="000000"/>
                </a:solidFill>
                <a:effectLst/>
                <a:latin typeface="Calibri" panose="020F0502020204030204" pitchFamily="34" charset="0"/>
                <a:cs typeface="Calibri" panose="020F0502020204030204" pitchFamily="34" charset="0"/>
              </a:rPr>
              <a:t>Therefore having been exalted to the right hand of God, and having received from the Father the promise of the Holy Spirit, He has poured forth this which you both see and hear. </a:t>
            </a:r>
            <a:r>
              <a:rPr lang="en-US" b="1" i="1" baseline="30000" dirty="0">
                <a:solidFill>
                  <a:srgbClr val="000000"/>
                </a:solidFill>
                <a:effectLst/>
                <a:latin typeface="Calibri" panose="020F0502020204030204" pitchFamily="34" charset="0"/>
                <a:cs typeface="Calibri" panose="020F0502020204030204" pitchFamily="34" charset="0"/>
              </a:rPr>
              <a:t>34 </a:t>
            </a:r>
            <a:r>
              <a:rPr lang="en-US" b="0" i="1" dirty="0">
                <a:solidFill>
                  <a:srgbClr val="000000"/>
                </a:solidFill>
                <a:effectLst/>
                <a:latin typeface="Calibri" panose="020F0502020204030204" pitchFamily="34" charset="0"/>
                <a:cs typeface="Calibri" panose="020F0502020204030204" pitchFamily="34" charset="0"/>
              </a:rPr>
              <a:t>For it was not David who ascended into heaven, but he himself says:</a:t>
            </a:r>
          </a:p>
          <a:p>
            <a:r>
              <a:rPr lang="en-US" b="0" i="1" dirty="0">
                <a:solidFill>
                  <a:srgbClr val="000000"/>
                </a:solidFill>
                <a:effectLst/>
                <a:latin typeface="Calibri" panose="020F0502020204030204" pitchFamily="34" charset="0"/>
                <a:cs typeface="Calibri" panose="020F0502020204030204" pitchFamily="34" charset="0"/>
              </a:rPr>
              <a:t>‘</a:t>
            </a:r>
            <a:r>
              <a:rPr lang="en-US" b="0" i="1" cap="small" dirty="0">
                <a:solidFill>
                  <a:srgbClr val="000000"/>
                </a:solidFill>
                <a:effectLst/>
                <a:latin typeface="Calibri" panose="020F0502020204030204" pitchFamily="34" charset="0"/>
                <a:cs typeface="Calibri" panose="020F0502020204030204" pitchFamily="34" charset="0"/>
              </a:rPr>
              <a:t>The Lord said to my Lord</a:t>
            </a:r>
            <a:r>
              <a:rPr lang="en-US" b="0" i="1" dirty="0">
                <a:solidFill>
                  <a:srgbClr val="000000"/>
                </a:solidFill>
                <a:effectLst/>
                <a:latin typeface="Calibri" panose="020F0502020204030204" pitchFamily="34" charset="0"/>
                <a:cs typeface="Calibri" panose="020F0502020204030204" pitchFamily="34" charset="0"/>
              </a:rPr>
              <a:t>, “</a:t>
            </a:r>
            <a:r>
              <a:rPr lang="en-US" b="0" i="1" cap="small" dirty="0">
                <a:solidFill>
                  <a:srgbClr val="000000"/>
                </a:solidFill>
                <a:effectLst/>
                <a:latin typeface="Calibri" panose="020F0502020204030204" pitchFamily="34" charset="0"/>
                <a:cs typeface="Calibri" panose="020F0502020204030204" pitchFamily="34" charset="0"/>
              </a:rPr>
              <a:t>Sit at My right hand</a:t>
            </a:r>
            <a:r>
              <a:rPr lang="en-US" b="0" i="1" dirty="0">
                <a:solidFill>
                  <a:srgbClr val="000000"/>
                </a:solidFill>
                <a:effectLst/>
                <a:latin typeface="Calibri" panose="020F0502020204030204" pitchFamily="34" charset="0"/>
                <a:cs typeface="Calibri" panose="020F0502020204030204" pitchFamily="34" charset="0"/>
              </a:rPr>
              <a:t>, </a:t>
            </a:r>
            <a:r>
              <a:rPr lang="en-US" b="1" i="1" baseline="30000" dirty="0">
                <a:solidFill>
                  <a:srgbClr val="000000"/>
                </a:solidFill>
                <a:effectLst/>
                <a:latin typeface="Calibri" panose="020F0502020204030204" pitchFamily="34" charset="0"/>
                <a:cs typeface="Calibri" panose="020F0502020204030204" pitchFamily="34" charset="0"/>
              </a:rPr>
              <a:t>35 </a:t>
            </a:r>
            <a:r>
              <a:rPr lang="en-US" b="0" i="1" cap="small" dirty="0">
                <a:solidFill>
                  <a:srgbClr val="000000"/>
                </a:solidFill>
                <a:effectLst/>
                <a:latin typeface="Calibri" panose="020F0502020204030204" pitchFamily="34" charset="0"/>
                <a:cs typeface="Calibri" panose="020F0502020204030204" pitchFamily="34" charset="0"/>
              </a:rPr>
              <a:t>Until I make Your enemies a footstool for Your feet</a:t>
            </a:r>
            <a:r>
              <a:rPr lang="en-US" b="0" i="1" dirty="0">
                <a:solidFill>
                  <a:srgbClr val="000000"/>
                </a:solidFill>
                <a:effectLst/>
                <a:latin typeface="Calibri" panose="020F0502020204030204" pitchFamily="34" charset="0"/>
                <a:cs typeface="Calibri" panose="020F0502020204030204" pitchFamily="34" charset="0"/>
              </a:rPr>
              <a:t>.”’</a:t>
            </a:r>
          </a:p>
          <a:p>
            <a:r>
              <a:rPr lang="en-US" b="1" i="1" baseline="30000" dirty="0">
                <a:solidFill>
                  <a:srgbClr val="000000"/>
                </a:solidFill>
                <a:effectLst/>
                <a:latin typeface="Calibri" panose="020F0502020204030204" pitchFamily="34" charset="0"/>
                <a:cs typeface="Calibri" panose="020F0502020204030204" pitchFamily="34" charset="0"/>
              </a:rPr>
              <a:t>36 </a:t>
            </a:r>
            <a:r>
              <a:rPr lang="en-US" b="0" i="1" dirty="0">
                <a:solidFill>
                  <a:srgbClr val="000000"/>
                </a:solidFill>
                <a:effectLst/>
                <a:latin typeface="Calibri" panose="020F0502020204030204" pitchFamily="34" charset="0"/>
                <a:cs typeface="Calibri" panose="020F0502020204030204" pitchFamily="34" charset="0"/>
              </a:rPr>
              <a:t>Therefore let all the house of Israel know for certain that God has made Him both Lord and Christ – this Jesus whom you crucified.”</a:t>
            </a:r>
          </a:p>
          <a:p>
            <a:r>
              <a:rPr lang="en-US" b="1" i="1" baseline="30000" dirty="0">
                <a:solidFill>
                  <a:srgbClr val="000000"/>
                </a:solidFill>
                <a:effectLst/>
                <a:latin typeface="Calibri" panose="020F0502020204030204" pitchFamily="34" charset="0"/>
                <a:cs typeface="Calibri" panose="020F0502020204030204" pitchFamily="34" charset="0"/>
              </a:rPr>
              <a:t>37 </a:t>
            </a:r>
            <a:r>
              <a:rPr lang="en-US" b="0" i="1" dirty="0">
                <a:solidFill>
                  <a:srgbClr val="000000"/>
                </a:solidFill>
                <a:effectLst/>
                <a:latin typeface="Calibri" panose="020F0502020204030204" pitchFamily="34" charset="0"/>
                <a:cs typeface="Calibri" panose="020F0502020204030204" pitchFamily="34" charset="0"/>
              </a:rPr>
              <a:t>Now when they heard this, they were pierced to the heart, and said to Peter and the rest of the apostles, “Brethren, what shall we do?” </a:t>
            </a:r>
          </a:p>
          <a:p>
            <a:r>
              <a:rPr lang="en-US" b="1" i="1" baseline="30000" dirty="0">
                <a:solidFill>
                  <a:srgbClr val="000000"/>
                </a:solidFill>
                <a:effectLst/>
                <a:latin typeface="Calibri" panose="020F0502020204030204" pitchFamily="34" charset="0"/>
                <a:cs typeface="Calibri" panose="020F0502020204030204" pitchFamily="34" charset="0"/>
              </a:rPr>
              <a:t>38 </a:t>
            </a:r>
            <a:r>
              <a:rPr lang="en-US" b="0" i="1" dirty="0">
                <a:solidFill>
                  <a:srgbClr val="000000"/>
                </a:solidFill>
                <a:effectLst/>
                <a:latin typeface="Calibri" panose="020F0502020204030204" pitchFamily="34" charset="0"/>
                <a:cs typeface="Calibri" panose="020F0502020204030204" pitchFamily="34" charset="0"/>
              </a:rPr>
              <a:t>Peter said to them, “Repent, and each of you be baptized in the name of Jesus Christ for the forgiveness of your sins; and you will receive the gift of the Holy Spirit. </a:t>
            </a:r>
            <a:r>
              <a:rPr lang="en-US" b="1" i="1" baseline="30000" dirty="0">
                <a:solidFill>
                  <a:srgbClr val="000000"/>
                </a:solidFill>
                <a:effectLst/>
                <a:latin typeface="Calibri" panose="020F0502020204030204" pitchFamily="34" charset="0"/>
                <a:cs typeface="Calibri" panose="020F0502020204030204" pitchFamily="34" charset="0"/>
              </a:rPr>
              <a:t>39 </a:t>
            </a:r>
            <a:r>
              <a:rPr lang="en-US" b="0" i="1" dirty="0">
                <a:solidFill>
                  <a:srgbClr val="000000"/>
                </a:solidFill>
                <a:effectLst/>
                <a:latin typeface="Calibri" panose="020F0502020204030204" pitchFamily="34" charset="0"/>
                <a:cs typeface="Calibri" panose="020F0502020204030204" pitchFamily="34" charset="0"/>
              </a:rPr>
              <a:t>For the promise is for you and your children and for all who are far off, as many as the Lord our God will call to Himself.” </a:t>
            </a:r>
          </a:p>
          <a:p>
            <a:r>
              <a:rPr lang="en-US" b="1" i="1" baseline="30000" dirty="0">
                <a:solidFill>
                  <a:srgbClr val="000000"/>
                </a:solidFill>
                <a:effectLst/>
                <a:latin typeface="Calibri" panose="020F0502020204030204" pitchFamily="34" charset="0"/>
                <a:cs typeface="Calibri" panose="020F0502020204030204" pitchFamily="34" charset="0"/>
              </a:rPr>
              <a:t>40 </a:t>
            </a:r>
            <a:r>
              <a:rPr lang="en-US" b="0" i="1" dirty="0">
                <a:solidFill>
                  <a:srgbClr val="000000"/>
                </a:solidFill>
                <a:effectLst/>
                <a:latin typeface="Calibri" panose="020F0502020204030204" pitchFamily="34" charset="0"/>
                <a:cs typeface="Calibri" panose="020F0502020204030204" pitchFamily="34" charset="0"/>
              </a:rPr>
              <a:t>And with many other words he solemnly testified and kept on exhorting them, saying, “Be saved from this perverse generation!” </a:t>
            </a:r>
            <a:r>
              <a:rPr lang="en-US" b="1" i="1" baseline="30000" dirty="0">
                <a:solidFill>
                  <a:srgbClr val="000000"/>
                </a:solidFill>
                <a:effectLst/>
                <a:latin typeface="Calibri" panose="020F0502020204030204" pitchFamily="34" charset="0"/>
                <a:cs typeface="Calibri" panose="020F0502020204030204" pitchFamily="34" charset="0"/>
              </a:rPr>
              <a:t>41 </a:t>
            </a:r>
            <a:r>
              <a:rPr lang="en-US" b="0" i="1" dirty="0">
                <a:solidFill>
                  <a:srgbClr val="000000"/>
                </a:solidFill>
                <a:effectLst/>
                <a:latin typeface="Calibri" panose="020F0502020204030204" pitchFamily="34" charset="0"/>
                <a:cs typeface="Calibri" panose="020F0502020204030204" pitchFamily="34" charset="0"/>
              </a:rPr>
              <a:t>So then, those who had received his word were baptized; and that day there were added about three thousand souls. </a:t>
            </a:r>
            <a:r>
              <a:rPr lang="en-US" b="1" i="1" baseline="30000" dirty="0">
                <a:solidFill>
                  <a:srgbClr val="000000"/>
                </a:solidFill>
                <a:effectLst/>
                <a:latin typeface="Calibri" panose="020F0502020204030204" pitchFamily="34" charset="0"/>
                <a:cs typeface="Calibri" panose="020F0502020204030204" pitchFamily="34" charset="0"/>
              </a:rPr>
              <a:t>42 </a:t>
            </a:r>
            <a:r>
              <a:rPr lang="en-US" b="0" i="1" dirty="0">
                <a:solidFill>
                  <a:srgbClr val="000000"/>
                </a:solidFill>
                <a:effectLst/>
                <a:latin typeface="Calibri" panose="020F0502020204030204" pitchFamily="34" charset="0"/>
                <a:cs typeface="Calibri" panose="020F0502020204030204" pitchFamily="34" charset="0"/>
              </a:rPr>
              <a:t>They were continually devoting themselves to the apostles’ teaching and to fellowship, to the breaking of bread and to prayer.” </a:t>
            </a:r>
            <a:r>
              <a:rPr lang="en-US" b="1" i="1" dirty="0">
                <a:solidFill>
                  <a:srgbClr val="FF0000"/>
                </a:solidFill>
                <a:latin typeface="Calibri" panose="020F0502020204030204" pitchFamily="34" charset="0"/>
                <a:cs typeface="Calibri" panose="020F0502020204030204" pitchFamily="34" charset="0"/>
              </a:rPr>
              <a:t>(Acts 2:32-42)</a:t>
            </a:r>
          </a:p>
        </p:txBody>
      </p:sp>
    </p:spTree>
    <p:extLst>
      <p:ext uri="{BB962C8B-B14F-4D97-AF65-F5344CB8AC3E}">
        <p14:creationId xmlns:p14="http://schemas.microsoft.com/office/powerpoint/2010/main" val="3271970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3043" name="Rectangle 3">
            <a:extLst>
              <a:ext uri="{FF2B5EF4-FFF2-40B4-BE49-F238E27FC236}">
                <a16:creationId xmlns:a16="http://schemas.microsoft.com/office/drawing/2014/main" id="{E0C98ED8-3F56-20BA-6485-6ABCABF785FB}"/>
              </a:ext>
            </a:extLst>
          </p:cNvPr>
          <p:cNvSpPr>
            <a:spLocks noGrp="1" noChangeArrowheads="1"/>
          </p:cNvSpPr>
          <p:nvPr>
            <p:ph type="body" idx="1"/>
          </p:nvPr>
        </p:nvSpPr>
        <p:spPr>
          <a:xfrm>
            <a:off x="47625" y="1447800"/>
            <a:ext cx="9048750" cy="4413516"/>
          </a:xfrm>
        </p:spPr>
        <p:txBody>
          <a:bodyPr>
            <a:spAutoFit/>
          </a:bodyPr>
          <a:lstStyle/>
          <a:p>
            <a:pPr marL="0" indent="0">
              <a:lnSpc>
                <a:spcPct val="90000"/>
              </a:lnSpc>
              <a:buNone/>
            </a:pPr>
            <a:r>
              <a:rPr lang="en-US" altLang="en-US" sz="2400" b="1" dirty="0">
                <a:latin typeface="Calibri" panose="020F0502020204030204" pitchFamily="34" charset="0"/>
                <a:cs typeface="Calibri" panose="020F0502020204030204" pitchFamily="34" charset="0"/>
              </a:rPr>
              <a:t>Hear the word of God </a:t>
            </a:r>
            <a:r>
              <a:rPr lang="en-US" altLang="en-US" sz="2400" b="1" dirty="0">
                <a:solidFill>
                  <a:srgbClr val="FF0000"/>
                </a:solidFill>
                <a:latin typeface="Calibri" panose="020F0502020204030204" pitchFamily="34" charset="0"/>
                <a:cs typeface="Calibri" panose="020F0502020204030204" pitchFamily="34" charset="0"/>
              </a:rPr>
              <a:t>(2 Thessalonians 2:14-15; James 1:21)</a:t>
            </a:r>
            <a:br>
              <a:rPr lang="en-US" altLang="en-US" sz="2400" b="1" dirty="0">
                <a:solidFill>
                  <a:srgbClr val="FF0000"/>
                </a:solidFill>
                <a:latin typeface="Calibri" panose="020F0502020204030204" pitchFamily="34" charset="0"/>
                <a:cs typeface="Calibri" panose="020F0502020204030204" pitchFamily="34" charset="0"/>
              </a:rPr>
            </a:br>
            <a:endParaRPr lang="en-US" altLang="en-US" sz="2400" b="1" dirty="0">
              <a:solidFill>
                <a:srgbClr val="FF0000"/>
              </a:solidFill>
              <a:latin typeface="Calibri" panose="020F0502020204030204" pitchFamily="34" charset="0"/>
              <a:cs typeface="Calibri" panose="020F0502020204030204" pitchFamily="34" charset="0"/>
            </a:endParaRPr>
          </a:p>
          <a:p>
            <a:pPr marL="0" indent="0">
              <a:lnSpc>
                <a:spcPct val="90000"/>
              </a:lnSpc>
              <a:buNone/>
            </a:pPr>
            <a:r>
              <a:rPr lang="en-US" altLang="en-US" sz="2400" b="1" dirty="0">
                <a:latin typeface="Calibri" panose="020F0502020204030204" pitchFamily="34" charset="0"/>
                <a:cs typeface="Calibri" panose="020F0502020204030204" pitchFamily="34" charset="0"/>
              </a:rPr>
              <a:t>Believe the gospel message </a:t>
            </a:r>
            <a:r>
              <a:rPr lang="en-US" altLang="en-US" sz="2400" b="1" dirty="0">
                <a:solidFill>
                  <a:srgbClr val="FF0000"/>
                </a:solidFill>
                <a:latin typeface="Calibri" panose="020F0502020204030204" pitchFamily="34" charset="0"/>
                <a:cs typeface="Calibri" panose="020F0502020204030204" pitchFamily="34" charset="0"/>
              </a:rPr>
              <a:t>(Hebrews 11:6; John 8:24)</a:t>
            </a:r>
          </a:p>
          <a:p>
            <a:pPr marL="0" indent="0">
              <a:lnSpc>
                <a:spcPct val="90000"/>
              </a:lnSpc>
              <a:buNone/>
            </a:pPr>
            <a:endParaRPr lang="en-US" altLang="en-US" sz="2400" dirty="0">
              <a:latin typeface="Calibri" panose="020F0502020204030204" pitchFamily="34" charset="0"/>
              <a:cs typeface="Calibri" panose="020F0502020204030204" pitchFamily="34" charset="0"/>
            </a:endParaRPr>
          </a:p>
          <a:p>
            <a:pPr marL="0" indent="0">
              <a:lnSpc>
                <a:spcPct val="90000"/>
              </a:lnSpc>
              <a:buNone/>
            </a:pPr>
            <a:r>
              <a:rPr lang="en-US" altLang="en-US" sz="2400" b="1" dirty="0">
                <a:latin typeface="Calibri" panose="020F0502020204030204" pitchFamily="34" charset="0"/>
                <a:cs typeface="Calibri" panose="020F0502020204030204" pitchFamily="34" charset="0"/>
              </a:rPr>
              <a:t>Repent of sins </a:t>
            </a:r>
            <a:r>
              <a:rPr lang="en-US" altLang="en-US" sz="2400" b="1" dirty="0">
                <a:solidFill>
                  <a:srgbClr val="FF0000"/>
                </a:solidFill>
                <a:latin typeface="Calibri" panose="020F0502020204030204" pitchFamily="34" charset="0"/>
                <a:cs typeface="Calibri" panose="020F0502020204030204" pitchFamily="34" charset="0"/>
              </a:rPr>
              <a:t>(Luke 13:3; Acts 17:30-31)</a:t>
            </a:r>
          </a:p>
          <a:p>
            <a:pPr marL="0" indent="0">
              <a:lnSpc>
                <a:spcPct val="90000"/>
              </a:lnSpc>
              <a:buNone/>
            </a:pPr>
            <a:endParaRPr lang="en-US" altLang="en-US" sz="2400" dirty="0">
              <a:latin typeface="Calibri" panose="020F0502020204030204" pitchFamily="34" charset="0"/>
              <a:cs typeface="Calibri" panose="020F0502020204030204" pitchFamily="34" charset="0"/>
            </a:endParaRPr>
          </a:p>
          <a:p>
            <a:pPr marL="0" indent="0">
              <a:lnSpc>
                <a:spcPct val="90000"/>
              </a:lnSpc>
              <a:buNone/>
            </a:pPr>
            <a:r>
              <a:rPr lang="en-US" altLang="en-US" sz="2400" b="1" dirty="0">
                <a:latin typeface="Calibri" panose="020F0502020204030204" pitchFamily="34" charset="0"/>
                <a:cs typeface="Calibri" panose="020F0502020204030204" pitchFamily="34" charset="0"/>
              </a:rPr>
              <a:t>Confess Jesus Christ </a:t>
            </a:r>
            <a:r>
              <a:rPr lang="en-US" altLang="en-US" sz="2400" b="1" dirty="0">
                <a:solidFill>
                  <a:srgbClr val="FF0000"/>
                </a:solidFill>
                <a:latin typeface="Calibri" panose="020F0502020204030204" pitchFamily="34" charset="0"/>
                <a:cs typeface="Calibri" panose="020F0502020204030204" pitchFamily="34" charset="0"/>
              </a:rPr>
              <a:t>(Romans 10:10; Matthew 10:32-33)</a:t>
            </a:r>
          </a:p>
          <a:p>
            <a:pPr marL="0" indent="0">
              <a:lnSpc>
                <a:spcPct val="90000"/>
              </a:lnSpc>
              <a:buNone/>
            </a:pPr>
            <a:endParaRPr lang="en-US" altLang="en-US" sz="2400" dirty="0">
              <a:latin typeface="Calibri" panose="020F0502020204030204" pitchFamily="34" charset="0"/>
              <a:cs typeface="Calibri" panose="020F0502020204030204" pitchFamily="34" charset="0"/>
            </a:endParaRPr>
          </a:p>
          <a:p>
            <a:pPr marL="0" indent="0">
              <a:lnSpc>
                <a:spcPct val="90000"/>
              </a:lnSpc>
              <a:buNone/>
            </a:pPr>
            <a:r>
              <a:rPr lang="en-US" altLang="en-US" sz="2400" b="1" dirty="0">
                <a:latin typeface="Calibri" panose="020F0502020204030204" pitchFamily="34" charset="0"/>
                <a:cs typeface="Calibri" panose="020F0502020204030204" pitchFamily="34" charset="0"/>
              </a:rPr>
              <a:t>Be Baptized </a:t>
            </a:r>
            <a:r>
              <a:rPr lang="en-US" altLang="en-US" sz="2400" b="1" dirty="0">
                <a:solidFill>
                  <a:srgbClr val="FF0000"/>
                </a:solidFill>
                <a:latin typeface="Calibri" panose="020F0502020204030204" pitchFamily="34" charset="0"/>
                <a:cs typeface="Calibri" panose="020F0502020204030204" pitchFamily="34" charset="0"/>
              </a:rPr>
              <a:t>(Galatians 3:26-27; Romans 6:3-4; Mark 16:16; Acts 2:38)</a:t>
            </a:r>
          </a:p>
          <a:p>
            <a:pPr marL="0" indent="0">
              <a:lnSpc>
                <a:spcPct val="90000"/>
              </a:lnSpc>
              <a:buNone/>
            </a:pPr>
            <a:endParaRPr lang="en-US" altLang="en-US" sz="2400" dirty="0">
              <a:latin typeface="Calibri" panose="020F0502020204030204" pitchFamily="34" charset="0"/>
              <a:cs typeface="Calibri" panose="020F0502020204030204" pitchFamily="34" charset="0"/>
            </a:endParaRPr>
          </a:p>
          <a:p>
            <a:pPr marL="0" indent="0">
              <a:lnSpc>
                <a:spcPct val="90000"/>
              </a:lnSpc>
              <a:buNone/>
            </a:pPr>
            <a:r>
              <a:rPr lang="en-US" altLang="en-US" sz="2400" b="1" dirty="0">
                <a:latin typeface="Calibri" panose="020F0502020204030204" pitchFamily="34" charset="0"/>
                <a:cs typeface="Calibri" panose="020F0502020204030204" pitchFamily="34" charset="0"/>
              </a:rPr>
              <a:t>Remain Obedient </a:t>
            </a:r>
            <a:r>
              <a:rPr lang="en-US" altLang="en-US" sz="2400" b="1" dirty="0">
                <a:solidFill>
                  <a:srgbClr val="FF0000"/>
                </a:solidFill>
                <a:latin typeface="Calibri" panose="020F0502020204030204" pitchFamily="34" charset="0"/>
                <a:cs typeface="Calibri" panose="020F0502020204030204" pitchFamily="34" charset="0"/>
              </a:rPr>
              <a:t>(Matthew 7:21; Revelation 2:10; Hebrews 3:12)</a:t>
            </a:r>
          </a:p>
        </p:txBody>
      </p:sp>
      <p:sp>
        <p:nvSpPr>
          <p:cNvPr id="5" name="Rectangle 2">
            <a:extLst>
              <a:ext uri="{FF2B5EF4-FFF2-40B4-BE49-F238E27FC236}">
                <a16:creationId xmlns:a16="http://schemas.microsoft.com/office/drawing/2014/main" id="{815B56E8-164A-6882-56B2-21F4E91FF986}"/>
              </a:ext>
            </a:extLst>
          </p:cNvPr>
          <p:cNvSpPr>
            <a:spLocks noGrp="1" noChangeArrowheads="1"/>
          </p:cNvSpPr>
          <p:nvPr>
            <p:ph type="title"/>
          </p:nvPr>
        </p:nvSpPr>
        <p:spPr>
          <a:xfrm>
            <a:off x="95250" y="453480"/>
            <a:ext cx="8953500" cy="769441"/>
          </a:xfrm>
        </p:spPr>
        <p:txBody>
          <a:bodyPr>
            <a:spAutoFit/>
          </a:bodyPr>
          <a:lstStyle/>
          <a:p>
            <a:r>
              <a:rPr lang="en-US" altLang="en-US" b="1" dirty="0">
                <a:solidFill>
                  <a:srgbClr val="0000FF"/>
                </a:solidFill>
                <a:latin typeface="Calibri" panose="020F0502020204030204" pitchFamily="34" charset="0"/>
                <a:cs typeface="Calibri" panose="020F0502020204030204" pitchFamily="34" charset="0"/>
              </a:rPr>
              <a:t>HOW TO OBEY THE GOSPEL</a:t>
            </a:r>
          </a:p>
        </p:txBody>
      </p:sp>
    </p:spTree>
    <p:extLst>
      <p:ext uri="{BB962C8B-B14F-4D97-AF65-F5344CB8AC3E}">
        <p14:creationId xmlns:p14="http://schemas.microsoft.com/office/powerpoint/2010/main" val="40809666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3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30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30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304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304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30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304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6F6D5-04F6-4344-AF65-1F9DD5C083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A52D9F-0334-3994-E508-39BD966EAD14}"/>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NO PROPHET IS WELCOME IN HIS HOMETOWN</a:t>
            </a:r>
          </a:p>
        </p:txBody>
      </p:sp>
      <p:sp>
        <p:nvSpPr>
          <p:cNvPr id="3" name="Subtitle 2">
            <a:extLst>
              <a:ext uri="{FF2B5EF4-FFF2-40B4-BE49-F238E27FC236}">
                <a16:creationId xmlns:a16="http://schemas.microsoft.com/office/drawing/2014/main" id="{B0D011EE-9810-C8D1-35E3-9D8D1BA02739}"/>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14 </a:t>
            </a:r>
            <a:r>
              <a:rPr lang="en-US" b="0" i="1" dirty="0">
                <a:solidFill>
                  <a:srgbClr val="000000"/>
                </a:solidFill>
                <a:effectLst/>
                <a:latin typeface="Calibri" panose="020F0502020204030204" pitchFamily="34" charset="0"/>
                <a:cs typeface="Calibri" panose="020F0502020204030204" pitchFamily="34" charset="0"/>
              </a:rPr>
              <a:t>And Jesus returned to Galilee in the power of the Spirit, and news about Him spread through all the surrounding district. </a:t>
            </a:r>
            <a:r>
              <a:rPr lang="en-US" b="1" i="1" baseline="30000" dirty="0">
                <a:solidFill>
                  <a:srgbClr val="000000"/>
                </a:solidFill>
                <a:effectLst/>
                <a:latin typeface="Calibri" panose="020F0502020204030204" pitchFamily="34" charset="0"/>
                <a:cs typeface="Calibri" panose="020F0502020204030204" pitchFamily="34" charset="0"/>
              </a:rPr>
              <a:t>15 </a:t>
            </a:r>
            <a:r>
              <a:rPr lang="en-US" b="0" i="1" dirty="0">
                <a:solidFill>
                  <a:srgbClr val="000000"/>
                </a:solidFill>
                <a:effectLst/>
                <a:latin typeface="Calibri" panose="020F0502020204030204" pitchFamily="34" charset="0"/>
                <a:cs typeface="Calibri" panose="020F0502020204030204" pitchFamily="34" charset="0"/>
              </a:rPr>
              <a:t>And He began teaching in their synagogues and was praised by all.</a:t>
            </a:r>
          </a:p>
          <a:p>
            <a:r>
              <a:rPr lang="en-US" b="1" i="1" baseline="30000" dirty="0">
                <a:solidFill>
                  <a:srgbClr val="000000"/>
                </a:solidFill>
                <a:effectLst/>
                <a:latin typeface="Calibri" panose="020F0502020204030204" pitchFamily="34" charset="0"/>
                <a:cs typeface="Calibri" panose="020F0502020204030204" pitchFamily="34" charset="0"/>
              </a:rPr>
              <a:t>16 </a:t>
            </a:r>
            <a:r>
              <a:rPr lang="en-US" b="0" i="1" dirty="0">
                <a:solidFill>
                  <a:srgbClr val="000000"/>
                </a:solidFill>
                <a:effectLst/>
                <a:latin typeface="Calibri" panose="020F0502020204030204" pitchFamily="34" charset="0"/>
                <a:cs typeface="Calibri" panose="020F0502020204030204" pitchFamily="34" charset="0"/>
              </a:rPr>
              <a:t>And He came to Nazareth, where He had been brought up; and as was His custom, He entered the synagogue on the Sabbath, and stood up to read. </a:t>
            </a:r>
            <a:r>
              <a:rPr lang="en-US" b="1" i="1" baseline="30000" dirty="0">
                <a:solidFill>
                  <a:srgbClr val="000000"/>
                </a:solidFill>
                <a:effectLst/>
                <a:latin typeface="Calibri" panose="020F0502020204030204" pitchFamily="34" charset="0"/>
                <a:cs typeface="Calibri" panose="020F0502020204030204" pitchFamily="34" charset="0"/>
              </a:rPr>
              <a:t>17 </a:t>
            </a:r>
            <a:r>
              <a:rPr lang="en-US" b="0" i="1" dirty="0">
                <a:solidFill>
                  <a:srgbClr val="000000"/>
                </a:solidFill>
                <a:effectLst/>
                <a:latin typeface="Calibri" panose="020F0502020204030204" pitchFamily="34" charset="0"/>
                <a:cs typeface="Calibri" panose="020F0502020204030204" pitchFamily="34" charset="0"/>
              </a:rPr>
              <a:t>And the book of the prophet Isaiah was handed to Him. And He opened the book and found the place where it was written,</a:t>
            </a:r>
          </a:p>
          <a:p>
            <a:r>
              <a:rPr lang="en-US" b="1" i="1" baseline="30000" dirty="0">
                <a:solidFill>
                  <a:srgbClr val="000000"/>
                </a:solidFill>
                <a:effectLst/>
                <a:latin typeface="Calibri" panose="020F0502020204030204" pitchFamily="34" charset="0"/>
                <a:cs typeface="Calibri" panose="020F0502020204030204" pitchFamily="34" charset="0"/>
              </a:rPr>
              <a:t>18 </a:t>
            </a:r>
            <a:r>
              <a:rPr lang="en-US" b="0" i="1" dirty="0">
                <a:solidFill>
                  <a:srgbClr val="000000"/>
                </a:solidFill>
                <a:effectLst/>
                <a:latin typeface="Calibri" panose="020F0502020204030204" pitchFamily="34" charset="0"/>
                <a:cs typeface="Calibri" panose="020F0502020204030204" pitchFamily="34" charset="0"/>
              </a:rPr>
              <a:t>‘</a:t>
            </a:r>
            <a:r>
              <a:rPr lang="en-US" b="0" i="1" cap="small" dirty="0">
                <a:solidFill>
                  <a:srgbClr val="000000"/>
                </a:solidFill>
                <a:effectLst/>
                <a:latin typeface="Calibri" panose="020F0502020204030204" pitchFamily="34" charset="0"/>
                <a:cs typeface="Calibri" panose="020F0502020204030204" pitchFamily="34" charset="0"/>
              </a:rPr>
              <a:t>The Spirit of the Lord is upon Me</a:t>
            </a:r>
            <a:r>
              <a:rPr lang="en-US" b="0" i="1" dirty="0">
                <a:solidFill>
                  <a:srgbClr val="000000"/>
                </a:solidFill>
                <a:effectLst/>
                <a:latin typeface="Calibri" panose="020F0502020204030204" pitchFamily="34" charset="0"/>
                <a:cs typeface="Calibri" panose="020F0502020204030204" pitchFamily="34" charset="0"/>
              </a:rPr>
              <a:t>,</a:t>
            </a:r>
            <a:br>
              <a:rPr lang="en-US" b="0" i="1" dirty="0">
                <a:solidFill>
                  <a:srgbClr val="000000"/>
                </a:solidFill>
                <a:effectLst/>
                <a:latin typeface="Calibri" panose="020F0502020204030204" pitchFamily="34" charset="0"/>
                <a:cs typeface="Calibri" panose="020F0502020204030204" pitchFamily="34" charset="0"/>
              </a:rPr>
            </a:br>
            <a:r>
              <a:rPr lang="en-US" b="0" i="1" cap="small" dirty="0">
                <a:solidFill>
                  <a:srgbClr val="000000"/>
                </a:solidFill>
                <a:effectLst/>
                <a:latin typeface="Calibri" panose="020F0502020204030204" pitchFamily="34" charset="0"/>
                <a:cs typeface="Calibri" panose="020F0502020204030204" pitchFamily="34" charset="0"/>
              </a:rPr>
              <a:t>Because He anointed Me to preach the gospel to the poor</a:t>
            </a:r>
            <a:r>
              <a:rPr lang="en-US" b="0" i="1" dirty="0">
                <a:solidFill>
                  <a:srgbClr val="000000"/>
                </a:solidFill>
                <a:effectLst/>
                <a:latin typeface="Calibri" panose="020F0502020204030204" pitchFamily="34" charset="0"/>
                <a:cs typeface="Calibri" panose="020F0502020204030204" pitchFamily="34" charset="0"/>
              </a:rPr>
              <a:t>.</a:t>
            </a:r>
            <a:br>
              <a:rPr lang="en-US" b="0" i="1" dirty="0">
                <a:solidFill>
                  <a:srgbClr val="000000"/>
                </a:solidFill>
                <a:effectLst/>
                <a:latin typeface="Calibri" panose="020F0502020204030204" pitchFamily="34" charset="0"/>
                <a:cs typeface="Calibri" panose="020F0502020204030204" pitchFamily="34" charset="0"/>
              </a:rPr>
            </a:br>
            <a:r>
              <a:rPr lang="en-US" b="0" i="1" cap="small" dirty="0">
                <a:solidFill>
                  <a:srgbClr val="000000"/>
                </a:solidFill>
                <a:effectLst/>
                <a:latin typeface="Calibri" panose="020F0502020204030204" pitchFamily="34" charset="0"/>
                <a:cs typeface="Calibri" panose="020F0502020204030204" pitchFamily="34" charset="0"/>
              </a:rPr>
              <a:t>He has sent Me to proclaim release to the captives</a:t>
            </a:r>
            <a:r>
              <a:rPr lang="en-US" b="0" i="1" dirty="0">
                <a:solidFill>
                  <a:srgbClr val="000000"/>
                </a:solidFill>
                <a:effectLst/>
                <a:latin typeface="Calibri" panose="020F0502020204030204" pitchFamily="34" charset="0"/>
                <a:cs typeface="Calibri" panose="020F0502020204030204" pitchFamily="34" charset="0"/>
              </a:rPr>
              <a:t>,</a:t>
            </a:r>
            <a:br>
              <a:rPr lang="en-US" b="0" i="1" dirty="0">
                <a:solidFill>
                  <a:srgbClr val="000000"/>
                </a:solidFill>
                <a:effectLst/>
                <a:latin typeface="Calibri" panose="020F0502020204030204" pitchFamily="34" charset="0"/>
                <a:cs typeface="Calibri" panose="020F0502020204030204" pitchFamily="34" charset="0"/>
              </a:rPr>
            </a:br>
            <a:r>
              <a:rPr lang="en-US" b="0" i="1" cap="small" dirty="0">
                <a:solidFill>
                  <a:srgbClr val="000000"/>
                </a:solidFill>
                <a:effectLst/>
                <a:latin typeface="Calibri" panose="020F0502020204030204" pitchFamily="34" charset="0"/>
                <a:cs typeface="Calibri" panose="020F0502020204030204" pitchFamily="34" charset="0"/>
              </a:rPr>
              <a:t>And recovery of sight to the blind</a:t>
            </a:r>
            <a:r>
              <a:rPr lang="en-US" b="0" i="1" dirty="0">
                <a:solidFill>
                  <a:srgbClr val="000000"/>
                </a:solidFill>
                <a:effectLst/>
                <a:latin typeface="Calibri" panose="020F0502020204030204" pitchFamily="34" charset="0"/>
                <a:cs typeface="Calibri" panose="020F0502020204030204" pitchFamily="34" charset="0"/>
              </a:rPr>
              <a:t>,</a:t>
            </a:r>
            <a:br>
              <a:rPr lang="en-US" b="0" i="1" dirty="0">
                <a:solidFill>
                  <a:srgbClr val="000000"/>
                </a:solidFill>
                <a:effectLst/>
                <a:latin typeface="Calibri" panose="020F0502020204030204" pitchFamily="34" charset="0"/>
                <a:cs typeface="Calibri" panose="020F0502020204030204" pitchFamily="34" charset="0"/>
              </a:rPr>
            </a:br>
            <a:r>
              <a:rPr lang="en-US" b="0" i="1" cap="small" dirty="0">
                <a:solidFill>
                  <a:srgbClr val="000000"/>
                </a:solidFill>
                <a:effectLst/>
                <a:latin typeface="Calibri" panose="020F0502020204030204" pitchFamily="34" charset="0"/>
                <a:cs typeface="Calibri" panose="020F0502020204030204" pitchFamily="34" charset="0"/>
              </a:rPr>
              <a:t>To set free those who are oppressed</a:t>
            </a:r>
            <a:r>
              <a:rPr lang="en-US" b="0" i="1" dirty="0">
                <a:solidFill>
                  <a:srgbClr val="000000"/>
                </a:solidFill>
                <a:effectLst/>
                <a:latin typeface="Calibri" panose="020F0502020204030204" pitchFamily="34" charset="0"/>
                <a:cs typeface="Calibri" panose="020F0502020204030204" pitchFamily="34" charset="0"/>
              </a:rPr>
              <a:t>,</a:t>
            </a:r>
            <a:br>
              <a:rPr lang="en-US" b="0" i="1" dirty="0">
                <a:solidFill>
                  <a:srgbClr val="000000"/>
                </a:solidFill>
                <a:effectLst/>
                <a:latin typeface="Calibri" panose="020F0502020204030204" pitchFamily="34" charset="0"/>
                <a:cs typeface="Calibri" panose="020F0502020204030204" pitchFamily="34" charset="0"/>
              </a:rPr>
            </a:br>
            <a:r>
              <a:rPr lang="en-US" b="1" i="1" baseline="30000" dirty="0">
                <a:solidFill>
                  <a:srgbClr val="000000"/>
                </a:solidFill>
                <a:effectLst/>
                <a:latin typeface="Calibri" panose="020F0502020204030204" pitchFamily="34" charset="0"/>
                <a:cs typeface="Calibri" panose="020F0502020204030204" pitchFamily="34" charset="0"/>
              </a:rPr>
              <a:t>19 </a:t>
            </a:r>
            <a:r>
              <a:rPr lang="en-US" b="0" i="1" cap="small" dirty="0">
                <a:solidFill>
                  <a:srgbClr val="000000"/>
                </a:solidFill>
                <a:effectLst/>
                <a:latin typeface="Calibri" panose="020F0502020204030204" pitchFamily="34" charset="0"/>
                <a:cs typeface="Calibri" panose="020F0502020204030204" pitchFamily="34" charset="0"/>
              </a:rPr>
              <a:t>To proclaim the favorable year of the Lord</a:t>
            </a:r>
            <a:r>
              <a:rPr lang="en-US" b="0" i="1" dirty="0">
                <a:solidFill>
                  <a:srgbClr val="000000"/>
                </a:solidFill>
                <a:effectLst/>
                <a:latin typeface="Calibri" panose="020F0502020204030204" pitchFamily="34" charset="0"/>
                <a:cs typeface="Calibri" panose="020F0502020204030204" pitchFamily="34" charset="0"/>
              </a:rPr>
              <a:t>.’”</a:t>
            </a:r>
          </a:p>
          <a:p>
            <a:r>
              <a:rPr lang="en-US" b="1" dirty="0">
                <a:solidFill>
                  <a:srgbClr val="FF0000"/>
                </a:solidFill>
                <a:latin typeface="Calibri" panose="020F0502020204030204" pitchFamily="34" charset="0"/>
                <a:cs typeface="Calibri" panose="020F0502020204030204" pitchFamily="34" charset="0"/>
              </a:rPr>
              <a:t>(Luke 4:14-19)</a:t>
            </a:r>
          </a:p>
        </p:txBody>
      </p:sp>
    </p:spTree>
    <p:extLst>
      <p:ext uri="{BB962C8B-B14F-4D97-AF65-F5344CB8AC3E}">
        <p14:creationId xmlns:p14="http://schemas.microsoft.com/office/powerpoint/2010/main" val="377996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40781-ABA6-7267-822F-44AF725B21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D74A67-031C-AAF3-3CCE-DFCB3009B774}"/>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NO PROPHET IS WELCOME IN HIS HOMETOWN</a:t>
            </a:r>
          </a:p>
        </p:txBody>
      </p:sp>
      <p:sp>
        <p:nvSpPr>
          <p:cNvPr id="3" name="Subtitle 2">
            <a:extLst>
              <a:ext uri="{FF2B5EF4-FFF2-40B4-BE49-F238E27FC236}">
                <a16:creationId xmlns:a16="http://schemas.microsoft.com/office/drawing/2014/main" id="{409F3604-0A18-3D5C-D12A-E49817362183}"/>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20 </a:t>
            </a:r>
            <a:r>
              <a:rPr lang="en-US" b="0" i="1" dirty="0">
                <a:solidFill>
                  <a:srgbClr val="000000"/>
                </a:solidFill>
                <a:effectLst/>
                <a:latin typeface="Calibri" panose="020F0502020204030204" pitchFamily="34" charset="0"/>
                <a:cs typeface="Calibri" panose="020F0502020204030204" pitchFamily="34" charset="0"/>
              </a:rPr>
              <a:t>And He closed the book, gave it back to the attendant and sat down; and the eyes of all in the synagogue were fixed on Him. </a:t>
            </a:r>
          </a:p>
          <a:p>
            <a:r>
              <a:rPr lang="en-US" b="1" i="1" baseline="30000" dirty="0">
                <a:solidFill>
                  <a:srgbClr val="000000"/>
                </a:solidFill>
                <a:effectLst/>
                <a:latin typeface="Calibri" panose="020F0502020204030204" pitchFamily="34" charset="0"/>
                <a:cs typeface="Calibri" panose="020F0502020204030204" pitchFamily="34" charset="0"/>
              </a:rPr>
              <a:t>21 </a:t>
            </a:r>
            <a:r>
              <a:rPr lang="en-US" b="0" i="1" dirty="0">
                <a:solidFill>
                  <a:srgbClr val="000000"/>
                </a:solidFill>
                <a:effectLst/>
                <a:latin typeface="Calibri" panose="020F0502020204030204" pitchFamily="34" charset="0"/>
                <a:cs typeface="Calibri" panose="020F0502020204030204" pitchFamily="34" charset="0"/>
              </a:rPr>
              <a:t>And He began to say to them, ‘Today this Scripture has been fulfilled in your hearing.’ </a:t>
            </a:r>
            <a:r>
              <a:rPr lang="en-US" b="1" i="1" baseline="30000" dirty="0">
                <a:solidFill>
                  <a:srgbClr val="000000"/>
                </a:solidFill>
                <a:effectLst/>
                <a:latin typeface="Calibri" panose="020F0502020204030204" pitchFamily="34" charset="0"/>
                <a:cs typeface="Calibri" panose="020F0502020204030204" pitchFamily="34" charset="0"/>
              </a:rPr>
              <a:t>22 </a:t>
            </a:r>
            <a:r>
              <a:rPr lang="en-US" b="0" i="1" dirty="0">
                <a:solidFill>
                  <a:srgbClr val="000000"/>
                </a:solidFill>
                <a:effectLst/>
                <a:latin typeface="Calibri" panose="020F0502020204030204" pitchFamily="34" charset="0"/>
                <a:cs typeface="Calibri" panose="020F0502020204030204" pitchFamily="34" charset="0"/>
              </a:rPr>
              <a:t>And all were speaking well of Him, and wondering at the gracious words which were falling from His lips; and they were saying, ‘Is this not Joseph’s son?’ </a:t>
            </a:r>
          </a:p>
          <a:p>
            <a:r>
              <a:rPr lang="en-US" b="1" i="1" baseline="30000" dirty="0">
                <a:solidFill>
                  <a:srgbClr val="000000"/>
                </a:solidFill>
                <a:effectLst/>
                <a:latin typeface="Calibri" panose="020F0502020204030204" pitchFamily="34" charset="0"/>
                <a:cs typeface="Calibri" panose="020F0502020204030204" pitchFamily="34" charset="0"/>
              </a:rPr>
              <a:t>23 </a:t>
            </a:r>
            <a:r>
              <a:rPr lang="en-US" b="0" i="1" dirty="0">
                <a:solidFill>
                  <a:srgbClr val="000000"/>
                </a:solidFill>
                <a:effectLst/>
                <a:latin typeface="Calibri" panose="020F0502020204030204" pitchFamily="34" charset="0"/>
                <a:cs typeface="Calibri" panose="020F0502020204030204" pitchFamily="34" charset="0"/>
              </a:rPr>
              <a:t>And He said to them, ‘No doubt you will quote this proverb to Me, “Physician, heal yourself! Whatever we heard was done at Capernaum, do here in your hometown as well.” </a:t>
            </a:r>
            <a:r>
              <a:rPr lang="en-US" b="1" i="1" baseline="30000" dirty="0">
                <a:solidFill>
                  <a:srgbClr val="000000"/>
                </a:solidFill>
                <a:effectLst/>
                <a:latin typeface="Calibri" panose="020F0502020204030204" pitchFamily="34" charset="0"/>
                <a:cs typeface="Calibri" panose="020F0502020204030204" pitchFamily="34" charset="0"/>
              </a:rPr>
              <a:t>24 </a:t>
            </a:r>
            <a:r>
              <a:rPr lang="en-US" b="0" i="1" dirty="0">
                <a:solidFill>
                  <a:srgbClr val="000000"/>
                </a:solidFill>
                <a:effectLst/>
                <a:latin typeface="Calibri" panose="020F0502020204030204" pitchFamily="34" charset="0"/>
                <a:cs typeface="Calibri" panose="020F0502020204030204" pitchFamily="34" charset="0"/>
              </a:rPr>
              <a:t>And He said, ‘Truly I say to you, no prophet is welcome in his hometown.’”</a:t>
            </a:r>
          </a:p>
          <a:p>
            <a:r>
              <a:rPr lang="en-US" b="1" dirty="0">
                <a:solidFill>
                  <a:srgbClr val="FF0000"/>
                </a:solidFill>
                <a:latin typeface="Calibri" panose="020F0502020204030204" pitchFamily="34" charset="0"/>
                <a:cs typeface="Calibri" panose="020F0502020204030204" pitchFamily="34" charset="0"/>
              </a:rPr>
              <a:t>(Luke 4:20-24)</a:t>
            </a:r>
          </a:p>
        </p:txBody>
      </p:sp>
    </p:spTree>
    <p:extLst>
      <p:ext uri="{BB962C8B-B14F-4D97-AF65-F5344CB8AC3E}">
        <p14:creationId xmlns:p14="http://schemas.microsoft.com/office/powerpoint/2010/main" val="145872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968082-F133-3728-46A0-4A921E02BF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86C3F5-415E-BAD9-BCA9-2BEAFF723753}"/>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NO PROPHET IS WELCOME IN HIS HOMETOWN</a:t>
            </a:r>
          </a:p>
        </p:txBody>
      </p:sp>
      <p:sp>
        <p:nvSpPr>
          <p:cNvPr id="3" name="Subtitle 2">
            <a:extLst>
              <a:ext uri="{FF2B5EF4-FFF2-40B4-BE49-F238E27FC236}">
                <a16:creationId xmlns:a16="http://schemas.microsoft.com/office/drawing/2014/main" id="{C862EC7B-43A9-2778-10BF-C216FC6129F6}"/>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25 </a:t>
            </a:r>
            <a:r>
              <a:rPr lang="en-US" b="0" i="1" dirty="0">
                <a:solidFill>
                  <a:srgbClr val="000000"/>
                </a:solidFill>
                <a:effectLst/>
                <a:latin typeface="Calibri" panose="020F0502020204030204" pitchFamily="34" charset="0"/>
                <a:cs typeface="Calibri" panose="020F0502020204030204" pitchFamily="34" charset="0"/>
              </a:rPr>
              <a:t>But I say to you in truth, there were many widows in Israel in the days of Elijah, when the sky was shut up for three years and six months, when a great famine came over all the land; </a:t>
            </a:r>
          </a:p>
          <a:p>
            <a:r>
              <a:rPr lang="en-US" b="1" i="1" baseline="30000" dirty="0">
                <a:solidFill>
                  <a:srgbClr val="000000"/>
                </a:solidFill>
                <a:effectLst/>
                <a:latin typeface="Calibri" panose="020F0502020204030204" pitchFamily="34" charset="0"/>
                <a:cs typeface="Calibri" panose="020F0502020204030204" pitchFamily="34" charset="0"/>
              </a:rPr>
              <a:t>26 </a:t>
            </a:r>
            <a:r>
              <a:rPr lang="en-US" b="0" i="1" dirty="0">
                <a:solidFill>
                  <a:srgbClr val="000000"/>
                </a:solidFill>
                <a:effectLst/>
                <a:latin typeface="Calibri" panose="020F0502020204030204" pitchFamily="34" charset="0"/>
                <a:cs typeface="Calibri" panose="020F0502020204030204" pitchFamily="34" charset="0"/>
              </a:rPr>
              <a:t>and yet Elijah was sent to none of them, but only to Zarephath, in the land of Sidon, to a woman who was a widow. </a:t>
            </a:r>
          </a:p>
          <a:p>
            <a:r>
              <a:rPr lang="en-US" b="1" i="1" baseline="30000" dirty="0">
                <a:solidFill>
                  <a:srgbClr val="000000"/>
                </a:solidFill>
                <a:effectLst/>
                <a:latin typeface="Calibri" panose="020F0502020204030204" pitchFamily="34" charset="0"/>
                <a:cs typeface="Calibri" panose="020F0502020204030204" pitchFamily="34" charset="0"/>
              </a:rPr>
              <a:t>27 </a:t>
            </a:r>
            <a:r>
              <a:rPr lang="en-US" b="0" i="1" dirty="0">
                <a:solidFill>
                  <a:srgbClr val="000000"/>
                </a:solidFill>
                <a:effectLst/>
                <a:latin typeface="Calibri" panose="020F0502020204030204" pitchFamily="34" charset="0"/>
                <a:cs typeface="Calibri" panose="020F0502020204030204" pitchFamily="34" charset="0"/>
              </a:rPr>
              <a:t>And there were many lepers in Israel in the time of Elisha the prophet; and none of them was cleansed, but only Naaman the Syrian.” </a:t>
            </a:r>
          </a:p>
          <a:p>
            <a:r>
              <a:rPr lang="en-US" b="1" i="1" baseline="30000" dirty="0">
                <a:solidFill>
                  <a:srgbClr val="000000"/>
                </a:solidFill>
                <a:effectLst/>
                <a:latin typeface="Calibri" panose="020F0502020204030204" pitchFamily="34" charset="0"/>
                <a:cs typeface="Calibri" panose="020F0502020204030204" pitchFamily="34" charset="0"/>
              </a:rPr>
              <a:t>28 </a:t>
            </a:r>
            <a:r>
              <a:rPr lang="en-US" b="0" i="1" dirty="0">
                <a:solidFill>
                  <a:srgbClr val="000000"/>
                </a:solidFill>
                <a:effectLst/>
                <a:latin typeface="Calibri" panose="020F0502020204030204" pitchFamily="34" charset="0"/>
                <a:cs typeface="Calibri" panose="020F0502020204030204" pitchFamily="34" charset="0"/>
              </a:rPr>
              <a:t>And all the people in the synagogue were filled with rage as they heard these things; </a:t>
            </a:r>
            <a:r>
              <a:rPr lang="en-US" b="1" i="1" baseline="30000" dirty="0">
                <a:solidFill>
                  <a:srgbClr val="000000"/>
                </a:solidFill>
                <a:effectLst/>
                <a:latin typeface="Calibri" panose="020F0502020204030204" pitchFamily="34" charset="0"/>
                <a:cs typeface="Calibri" panose="020F0502020204030204" pitchFamily="34" charset="0"/>
              </a:rPr>
              <a:t>29 </a:t>
            </a:r>
            <a:r>
              <a:rPr lang="en-US" b="0" i="1" dirty="0">
                <a:solidFill>
                  <a:srgbClr val="000000"/>
                </a:solidFill>
                <a:effectLst/>
                <a:latin typeface="Calibri" panose="020F0502020204030204" pitchFamily="34" charset="0"/>
                <a:cs typeface="Calibri" panose="020F0502020204030204" pitchFamily="34" charset="0"/>
              </a:rPr>
              <a:t>and they got up and drove Him out of the city, and led Him to the brow of the hill on which their city had been built, in order to throw Him down the cliff. </a:t>
            </a:r>
            <a:r>
              <a:rPr lang="en-US" b="1" i="1" baseline="30000" dirty="0">
                <a:solidFill>
                  <a:srgbClr val="000000"/>
                </a:solidFill>
                <a:effectLst/>
                <a:latin typeface="Calibri" panose="020F0502020204030204" pitchFamily="34" charset="0"/>
                <a:cs typeface="Calibri" panose="020F0502020204030204" pitchFamily="34" charset="0"/>
              </a:rPr>
              <a:t>30 </a:t>
            </a:r>
            <a:r>
              <a:rPr lang="en-US" b="0" i="1" dirty="0">
                <a:solidFill>
                  <a:srgbClr val="000000"/>
                </a:solidFill>
                <a:effectLst/>
                <a:latin typeface="Calibri" panose="020F0502020204030204" pitchFamily="34" charset="0"/>
                <a:cs typeface="Calibri" panose="020F0502020204030204" pitchFamily="34" charset="0"/>
              </a:rPr>
              <a:t>But passing through their midst, He went His way.”</a:t>
            </a:r>
          </a:p>
          <a:p>
            <a:r>
              <a:rPr lang="en-US" b="1" dirty="0">
                <a:solidFill>
                  <a:srgbClr val="FF0000"/>
                </a:solidFill>
                <a:latin typeface="Calibri" panose="020F0502020204030204" pitchFamily="34" charset="0"/>
                <a:cs typeface="Calibri" panose="020F0502020204030204" pitchFamily="34" charset="0"/>
              </a:rPr>
              <a:t>(Luke 4:25-30)</a:t>
            </a:r>
          </a:p>
        </p:txBody>
      </p:sp>
    </p:spTree>
    <p:extLst>
      <p:ext uri="{BB962C8B-B14F-4D97-AF65-F5344CB8AC3E}">
        <p14:creationId xmlns:p14="http://schemas.microsoft.com/office/powerpoint/2010/main" val="375460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0FA9A-8E6B-F0D9-D9CD-17E3E30F72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318DBB-C951-9011-37BD-2025167A5122}"/>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ELIJAH AND THE WIDOW</a:t>
            </a:r>
          </a:p>
        </p:txBody>
      </p:sp>
      <p:sp>
        <p:nvSpPr>
          <p:cNvPr id="3" name="Subtitle 2">
            <a:extLst>
              <a:ext uri="{FF2B5EF4-FFF2-40B4-BE49-F238E27FC236}">
                <a16:creationId xmlns:a16="http://schemas.microsoft.com/office/drawing/2014/main" id="{64CE5FF6-C1FD-38A4-8AE8-8FEE7BC9F399}"/>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1 </a:t>
            </a:r>
            <a:r>
              <a:rPr lang="en-US" b="0" i="1" dirty="0">
                <a:solidFill>
                  <a:srgbClr val="000000"/>
                </a:solidFill>
                <a:effectLst/>
                <a:latin typeface="Calibri" panose="020F0502020204030204" pitchFamily="34" charset="0"/>
                <a:cs typeface="Calibri" panose="020F0502020204030204" pitchFamily="34" charset="0"/>
              </a:rPr>
              <a:t>Now Elijah the Tishbite, who was of the settlers of Gilead, said to Ahab, “As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the God of Israel lives, before whom I stand, surely there shall be neither dew nor rain these years, except by my word.” </a:t>
            </a:r>
            <a:r>
              <a:rPr lang="en-US" b="1" i="1" baseline="30000" dirty="0">
                <a:solidFill>
                  <a:srgbClr val="000000"/>
                </a:solidFill>
                <a:effectLst/>
                <a:latin typeface="Calibri" panose="020F0502020204030204" pitchFamily="34" charset="0"/>
                <a:cs typeface="Calibri" panose="020F0502020204030204" pitchFamily="34" charset="0"/>
              </a:rPr>
              <a:t>2 </a:t>
            </a:r>
            <a:r>
              <a:rPr lang="en-US" b="0" i="1" dirty="0">
                <a:solidFill>
                  <a:srgbClr val="000000"/>
                </a:solidFill>
                <a:effectLst/>
                <a:latin typeface="Calibri" panose="020F0502020204030204" pitchFamily="34" charset="0"/>
                <a:cs typeface="Calibri" panose="020F0502020204030204" pitchFamily="34" charset="0"/>
              </a:rPr>
              <a:t>The word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came to him, saying, </a:t>
            </a:r>
            <a:r>
              <a:rPr lang="en-US" b="1" i="1" baseline="30000" dirty="0">
                <a:solidFill>
                  <a:srgbClr val="000000"/>
                </a:solidFill>
                <a:effectLst/>
                <a:latin typeface="Calibri" panose="020F0502020204030204" pitchFamily="34" charset="0"/>
                <a:cs typeface="Calibri" panose="020F0502020204030204" pitchFamily="34" charset="0"/>
              </a:rPr>
              <a:t>3 </a:t>
            </a:r>
            <a:r>
              <a:rPr lang="en-US" b="0" i="1" dirty="0">
                <a:solidFill>
                  <a:srgbClr val="000000"/>
                </a:solidFill>
                <a:effectLst/>
                <a:latin typeface="Calibri" panose="020F0502020204030204" pitchFamily="34" charset="0"/>
                <a:cs typeface="Calibri" panose="020F0502020204030204" pitchFamily="34" charset="0"/>
              </a:rPr>
              <a:t>“Go away from here and turn eastward, and hide yourself by the brook Cherith, which is east of the Jordan. </a:t>
            </a:r>
            <a:r>
              <a:rPr lang="en-US" b="1" i="1" baseline="30000" dirty="0">
                <a:solidFill>
                  <a:srgbClr val="000000"/>
                </a:solidFill>
                <a:effectLst/>
                <a:latin typeface="Calibri" panose="020F0502020204030204" pitchFamily="34" charset="0"/>
                <a:cs typeface="Calibri" panose="020F0502020204030204" pitchFamily="34" charset="0"/>
              </a:rPr>
              <a:t>4 </a:t>
            </a:r>
            <a:r>
              <a:rPr lang="en-US" b="0" i="1" dirty="0">
                <a:solidFill>
                  <a:srgbClr val="000000"/>
                </a:solidFill>
                <a:effectLst/>
                <a:latin typeface="Calibri" panose="020F0502020204030204" pitchFamily="34" charset="0"/>
                <a:cs typeface="Calibri" panose="020F0502020204030204" pitchFamily="34" charset="0"/>
              </a:rPr>
              <a:t>It shall be that you will drink of the brook, and I have commanded the ravens to provide for you there.” </a:t>
            </a:r>
          </a:p>
          <a:p>
            <a:r>
              <a:rPr lang="en-US" b="1" i="1" baseline="30000" dirty="0">
                <a:solidFill>
                  <a:srgbClr val="000000"/>
                </a:solidFill>
                <a:effectLst/>
                <a:latin typeface="Calibri" panose="020F0502020204030204" pitchFamily="34" charset="0"/>
                <a:cs typeface="Calibri" panose="020F0502020204030204" pitchFamily="34" charset="0"/>
              </a:rPr>
              <a:t>5 </a:t>
            </a:r>
            <a:r>
              <a:rPr lang="en-US" b="0" i="1" dirty="0">
                <a:solidFill>
                  <a:srgbClr val="000000"/>
                </a:solidFill>
                <a:effectLst/>
                <a:latin typeface="Calibri" panose="020F0502020204030204" pitchFamily="34" charset="0"/>
                <a:cs typeface="Calibri" panose="020F0502020204030204" pitchFamily="34" charset="0"/>
              </a:rPr>
              <a:t>So he went and did according to the word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for he went and lived by the brook Cherith, which is east of the Jordan. </a:t>
            </a:r>
            <a:r>
              <a:rPr lang="en-US" b="1" i="1" baseline="30000" dirty="0">
                <a:solidFill>
                  <a:srgbClr val="000000"/>
                </a:solidFill>
                <a:effectLst/>
                <a:latin typeface="Calibri" panose="020F0502020204030204" pitchFamily="34" charset="0"/>
                <a:cs typeface="Calibri" panose="020F0502020204030204" pitchFamily="34" charset="0"/>
              </a:rPr>
              <a:t>6 </a:t>
            </a:r>
            <a:r>
              <a:rPr lang="en-US" b="0" i="1" dirty="0">
                <a:solidFill>
                  <a:srgbClr val="000000"/>
                </a:solidFill>
                <a:effectLst/>
                <a:latin typeface="Calibri" panose="020F0502020204030204" pitchFamily="34" charset="0"/>
                <a:cs typeface="Calibri" panose="020F0502020204030204" pitchFamily="34" charset="0"/>
              </a:rPr>
              <a:t>The ravens brought him bread and meat in the morning and bread and meat in the evening, and he would drink from the brook. </a:t>
            </a:r>
            <a:r>
              <a:rPr lang="en-US" b="1" i="1" baseline="30000" dirty="0">
                <a:solidFill>
                  <a:srgbClr val="000000"/>
                </a:solidFill>
                <a:effectLst/>
                <a:latin typeface="Calibri" panose="020F0502020204030204" pitchFamily="34" charset="0"/>
                <a:cs typeface="Calibri" panose="020F0502020204030204" pitchFamily="34" charset="0"/>
              </a:rPr>
              <a:t>7 </a:t>
            </a:r>
            <a:r>
              <a:rPr lang="en-US" b="0" i="1" dirty="0">
                <a:solidFill>
                  <a:srgbClr val="000000"/>
                </a:solidFill>
                <a:effectLst/>
                <a:latin typeface="Calibri" panose="020F0502020204030204" pitchFamily="34" charset="0"/>
                <a:cs typeface="Calibri" panose="020F0502020204030204" pitchFamily="34" charset="0"/>
              </a:rPr>
              <a:t>It happened after a while that the brook dried up, because there was no rain in the land.” </a:t>
            </a:r>
            <a:r>
              <a:rPr lang="en-US" b="1" dirty="0">
                <a:solidFill>
                  <a:srgbClr val="FF0000"/>
                </a:solidFill>
                <a:latin typeface="Calibri" panose="020F0502020204030204" pitchFamily="34" charset="0"/>
                <a:cs typeface="Calibri" panose="020F0502020204030204" pitchFamily="34" charset="0"/>
              </a:rPr>
              <a:t>(1 Kings 17:1-7)</a:t>
            </a:r>
          </a:p>
        </p:txBody>
      </p:sp>
    </p:spTree>
    <p:extLst>
      <p:ext uri="{BB962C8B-B14F-4D97-AF65-F5344CB8AC3E}">
        <p14:creationId xmlns:p14="http://schemas.microsoft.com/office/powerpoint/2010/main" val="424395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E4444-8851-3EB8-69ED-78C6B5C155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CBC20-D5C6-29EA-2B1E-E30345797BF3}"/>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ELIJAH AND THE WIDOW</a:t>
            </a:r>
          </a:p>
        </p:txBody>
      </p:sp>
      <p:sp>
        <p:nvSpPr>
          <p:cNvPr id="3" name="Subtitle 2">
            <a:extLst>
              <a:ext uri="{FF2B5EF4-FFF2-40B4-BE49-F238E27FC236}">
                <a16:creationId xmlns:a16="http://schemas.microsoft.com/office/drawing/2014/main" id="{DC1B93F2-3EEF-4323-F279-9CF4BEF33B02}"/>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8 </a:t>
            </a:r>
            <a:r>
              <a:rPr lang="en-US" b="0" i="1" dirty="0">
                <a:solidFill>
                  <a:srgbClr val="000000"/>
                </a:solidFill>
                <a:effectLst/>
                <a:latin typeface="Calibri" panose="020F0502020204030204" pitchFamily="34" charset="0"/>
                <a:cs typeface="Calibri" panose="020F0502020204030204" pitchFamily="34" charset="0"/>
              </a:rPr>
              <a:t>Then the word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came to him, saying, </a:t>
            </a:r>
            <a:r>
              <a:rPr lang="en-US" b="1" i="1" baseline="30000" dirty="0">
                <a:solidFill>
                  <a:srgbClr val="000000"/>
                </a:solidFill>
                <a:effectLst/>
                <a:latin typeface="Calibri" panose="020F0502020204030204" pitchFamily="34" charset="0"/>
                <a:cs typeface="Calibri" panose="020F0502020204030204" pitchFamily="34" charset="0"/>
              </a:rPr>
              <a:t>9 </a:t>
            </a:r>
            <a:r>
              <a:rPr lang="en-US" b="0" i="1" dirty="0">
                <a:solidFill>
                  <a:srgbClr val="000000"/>
                </a:solidFill>
                <a:effectLst/>
                <a:latin typeface="Calibri" panose="020F0502020204030204" pitchFamily="34" charset="0"/>
                <a:cs typeface="Calibri" panose="020F0502020204030204" pitchFamily="34" charset="0"/>
              </a:rPr>
              <a:t>“Arise, go to Zarephath, which belongs to Sidon, and stay there; behold, I have commanded a widow there to provide for you.” </a:t>
            </a:r>
            <a:r>
              <a:rPr lang="en-US" b="1" i="1" baseline="30000" dirty="0">
                <a:solidFill>
                  <a:srgbClr val="000000"/>
                </a:solidFill>
                <a:effectLst/>
                <a:latin typeface="Calibri" panose="020F0502020204030204" pitchFamily="34" charset="0"/>
                <a:cs typeface="Calibri" panose="020F0502020204030204" pitchFamily="34" charset="0"/>
              </a:rPr>
              <a:t>10 </a:t>
            </a:r>
            <a:r>
              <a:rPr lang="en-US" b="0" i="1" dirty="0">
                <a:solidFill>
                  <a:srgbClr val="000000"/>
                </a:solidFill>
                <a:effectLst/>
                <a:latin typeface="Calibri" panose="020F0502020204030204" pitchFamily="34" charset="0"/>
                <a:cs typeface="Calibri" panose="020F0502020204030204" pitchFamily="34" charset="0"/>
              </a:rPr>
              <a:t>So he arose and went to Zarephath, and when he came to the gate of the city, behold, a widow was there gathering sticks; and he called to her and said, “Please get me a little water in a jar, that I may drink.” </a:t>
            </a:r>
          </a:p>
          <a:p>
            <a:r>
              <a:rPr lang="en-US" b="1" i="1" baseline="30000" dirty="0">
                <a:solidFill>
                  <a:srgbClr val="000000"/>
                </a:solidFill>
                <a:effectLst/>
                <a:latin typeface="Calibri" panose="020F0502020204030204" pitchFamily="34" charset="0"/>
                <a:cs typeface="Calibri" panose="020F0502020204030204" pitchFamily="34" charset="0"/>
              </a:rPr>
              <a:t>11 </a:t>
            </a:r>
            <a:r>
              <a:rPr lang="en-US" b="0" i="1" dirty="0">
                <a:solidFill>
                  <a:srgbClr val="000000"/>
                </a:solidFill>
                <a:effectLst/>
                <a:latin typeface="Calibri" panose="020F0502020204030204" pitchFamily="34" charset="0"/>
                <a:cs typeface="Calibri" panose="020F0502020204030204" pitchFamily="34" charset="0"/>
              </a:rPr>
              <a:t>As she was going to get it, he called to her and said, “Please bring me a piece of bread in your hand.” </a:t>
            </a:r>
            <a:r>
              <a:rPr lang="en-US" b="1" i="1" baseline="30000" dirty="0">
                <a:solidFill>
                  <a:srgbClr val="000000"/>
                </a:solidFill>
                <a:effectLst/>
                <a:latin typeface="Calibri" panose="020F0502020204030204" pitchFamily="34" charset="0"/>
                <a:cs typeface="Calibri" panose="020F0502020204030204" pitchFamily="34" charset="0"/>
              </a:rPr>
              <a:t>12 </a:t>
            </a:r>
            <a:r>
              <a:rPr lang="en-US" b="0" i="1" dirty="0">
                <a:solidFill>
                  <a:srgbClr val="000000"/>
                </a:solidFill>
                <a:effectLst/>
                <a:latin typeface="Calibri" panose="020F0502020204030204" pitchFamily="34" charset="0"/>
                <a:cs typeface="Calibri" panose="020F0502020204030204" pitchFamily="34" charset="0"/>
              </a:rPr>
              <a:t>But she said, “As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your God lives, I have no bread, only a handful of flour in the bowl and a little oil in the jar; and behold, I am gathering a few sticks that I may go in and prepare for me and my son, that we may eat it and die.” </a:t>
            </a:r>
            <a:br>
              <a:rPr lang="en-US" b="0" i="0"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Kings 17:8-12)</a:t>
            </a:r>
          </a:p>
        </p:txBody>
      </p:sp>
    </p:spTree>
    <p:extLst>
      <p:ext uri="{BB962C8B-B14F-4D97-AF65-F5344CB8AC3E}">
        <p14:creationId xmlns:p14="http://schemas.microsoft.com/office/powerpoint/2010/main" val="2593706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EFB29-AB04-14C3-33EA-F0C9B60DAD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A0346D-4132-7798-7007-6CA6EBF1B934}"/>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ELIJAH AND THE WIDOW</a:t>
            </a:r>
          </a:p>
        </p:txBody>
      </p:sp>
      <p:sp>
        <p:nvSpPr>
          <p:cNvPr id="3" name="Subtitle 2">
            <a:extLst>
              <a:ext uri="{FF2B5EF4-FFF2-40B4-BE49-F238E27FC236}">
                <a16:creationId xmlns:a16="http://schemas.microsoft.com/office/drawing/2014/main" id="{9481910E-4E3A-F4BB-EE36-B929BD94CAD1}"/>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13 </a:t>
            </a:r>
            <a:r>
              <a:rPr lang="en-US" b="0" i="1" dirty="0">
                <a:solidFill>
                  <a:srgbClr val="000000"/>
                </a:solidFill>
                <a:effectLst/>
                <a:latin typeface="Calibri" panose="020F0502020204030204" pitchFamily="34" charset="0"/>
                <a:cs typeface="Calibri" panose="020F0502020204030204" pitchFamily="34" charset="0"/>
              </a:rPr>
              <a:t>Then Elijah said to her, “Do not fear; go, do as you have said, but make me a little bread cake from it first and bring it out to me, and afterward you may make one for yourself and for your son. </a:t>
            </a:r>
          </a:p>
          <a:p>
            <a:r>
              <a:rPr lang="en-US" b="1" i="1" baseline="30000" dirty="0">
                <a:solidFill>
                  <a:srgbClr val="000000"/>
                </a:solidFill>
                <a:effectLst/>
                <a:latin typeface="Calibri" panose="020F0502020204030204" pitchFamily="34" charset="0"/>
                <a:cs typeface="Calibri" panose="020F0502020204030204" pitchFamily="34" charset="0"/>
              </a:rPr>
              <a:t>14 </a:t>
            </a:r>
            <a:r>
              <a:rPr lang="en-US" b="0" i="1" dirty="0">
                <a:solidFill>
                  <a:srgbClr val="000000"/>
                </a:solidFill>
                <a:effectLst/>
                <a:latin typeface="Calibri" panose="020F0502020204030204" pitchFamily="34" charset="0"/>
                <a:cs typeface="Calibri" panose="020F0502020204030204" pitchFamily="34" charset="0"/>
              </a:rPr>
              <a:t>For thus says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God of Israel, ‘The bowl of flour shall not be exhausted, nor shall the jar of oil be empty, until the day that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sends rain on the face of the earth.’” </a:t>
            </a:r>
          </a:p>
          <a:p>
            <a:r>
              <a:rPr lang="en-US" b="1" i="1" baseline="30000" dirty="0">
                <a:solidFill>
                  <a:srgbClr val="000000"/>
                </a:solidFill>
                <a:effectLst/>
                <a:latin typeface="Calibri" panose="020F0502020204030204" pitchFamily="34" charset="0"/>
                <a:cs typeface="Calibri" panose="020F0502020204030204" pitchFamily="34" charset="0"/>
              </a:rPr>
              <a:t>15 </a:t>
            </a:r>
            <a:r>
              <a:rPr lang="en-US" b="0" i="1" dirty="0">
                <a:solidFill>
                  <a:srgbClr val="000000"/>
                </a:solidFill>
                <a:effectLst/>
                <a:latin typeface="Calibri" panose="020F0502020204030204" pitchFamily="34" charset="0"/>
                <a:cs typeface="Calibri" panose="020F0502020204030204" pitchFamily="34" charset="0"/>
              </a:rPr>
              <a:t>So she went and did according to the word of Elijah, and she and he and her household ate for many days. </a:t>
            </a:r>
          </a:p>
          <a:p>
            <a:r>
              <a:rPr lang="en-US" b="1" i="1" baseline="30000" dirty="0">
                <a:solidFill>
                  <a:srgbClr val="000000"/>
                </a:solidFill>
                <a:effectLst/>
                <a:latin typeface="Calibri" panose="020F0502020204030204" pitchFamily="34" charset="0"/>
                <a:cs typeface="Calibri" panose="020F0502020204030204" pitchFamily="34" charset="0"/>
              </a:rPr>
              <a:t>16 </a:t>
            </a:r>
            <a:r>
              <a:rPr lang="en-US" b="0" i="1" dirty="0">
                <a:solidFill>
                  <a:srgbClr val="000000"/>
                </a:solidFill>
                <a:effectLst/>
                <a:latin typeface="Calibri" panose="020F0502020204030204" pitchFamily="34" charset="0"/>
                <a:cs typeface="Calibri" panose="020F0502020204030204" pitchFamily="34" charset="0"/>
              </a:rPr>
              <a:t>The bowl of flour was not exhausted nor did the jar of oil become empty, according to the word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which He spoke through Elijah.”</a:t>
            </a:r>
            <a:br>
              <a:rPr lang="en-US" b="0" i="0"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Kings 17:13-16)</a:t>
            </a:r>
          </a:p>
        </p:txBody>
      </p:sp>
    </p:spTree>
    <p:extLst>
      <p:ext uri="{BB962C8B-B14F-4D97-AF65-F5344CB8AC3E}">
        <p14:creationId xmlns:p14="http://schemas.microsoft.com/office/powerpoint/2010/main" val="413185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A49FC-F253-E148-14ED-7BB41D0CE7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80DC5F-4953-5C7E-EE52-CF14C05CC9F0}"/>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ELIJAH AND THE WIDOW</a:t>
            </a:r>
          </a:p>
        </p:txBody>
      </p:sp>
      <p:sp>
        <p:nvSpPr>
          <p:cNvPr id="3" name="Subtitle 2">
            <a:extLst>
              <a:ext uri="{FF2B5EF4-FFF2-40B4-BE49-F238E27FC236}">
                <a16:creationId xmlns:a16="http://schemas.microsoft.com/office/drawing/2014/main" id="{23602E75-5DE9-D53C-FC56-920AB0D25CDD}"/>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17 </a:t>
            </a:r>
            <a:r>
              <a:rPr lang="en-US" b="0" i="1" dirty="0">
                <a:solidFill>
                  <a:srgbClr val="000000"/>
                </a:solidFill>
                <a:effectLst/>
                <a:latin typeface="Calibri" panose="020F0502020204030204" pitchFamily="34" charset="0"/>
                <a:cs typeface="Calibri" panose="020F0502020204030204" pitchFamily="34" charset="0"/>
              </a:rPr>
              <a:t>Now it came about after these things that the son of the woman, the mistress of the house, became sick; and his sickness was so severe that there was no breath left in him. </a:t>
            </a:r>
          </a:p>
          <a:p>
            <a:r>
              <a:rPr lang="en-US" b="1" i="1" baseline="30000" dirty="0">
                <a:solidFill>
                  <a:srgbClr val="000000"/>
                </a:solidFill>
                <a:effectLst/>
                <a:latin typeface="Calibri" panose="020F0502020204030204" pitchFamily="34" charset="0"/>
                <a:cs typeface="Calibri" panose="020F0502020204030204" pitchFamily="34" charset="0"/>
              </a:rPr>
              <a:t>18 </a:t>
            </a:r>
            <a:r>
              <a:rPr lang="en-US" b="0" i="1" dirty="0">
                <a:solidFill>
                  <a:srgbClr val="000000"/>
                </a:solidFill>
                <a:effectLst/>
                <a:latin typeface="Calibri" panose="020F0502020204030204" pitchFamily="34" charset="0"/>
                <a:cs typeface="Calibri" panose="020F0502020204030204" pitchFamily="34" charset="0"/>
              </a:rPr>
              <a:t>So she said to Elijah, “What do I have to do with you, O man of God? You have come to me to bring my iniquity to remembrance and to put my son to death!” </a:t>
            </a:r>
            <a:r>
              <a:rPr lang="en-US" b="1" i="1" baseline="30000" dirty="0">
                <a:solidFill>
                  <a:srgbClr val="000000"/>
                </a:solidFill>
                <a:effectLst/>
                <a:latin typeface="Calibri" panose="020F0502020204030204" pitchFamily="34" charset="0"/>
                <a:cs typeface="Calibri" panose="020F0502020204030204" pitchFamily="34" charset="0"/>
              </a:rPr>
              <a:t>19 </a:t>
            </a:r>
            <a:r>
              <a:rPr lang="en-US" b="0" i="1" dirty="0">
                <a:solidFill>
                  <a:srgbClr val="000000"/>
                </a:solidFill>
                <a:effectLst/>
                <a:latin typeface="Calibri" panose="020F0502020204030204" pitchFamily="34" charset="0"/>
                <a:cs typeface="Calibri" panose="020F0502020204030204" pitchFamily="34" charset="0"/>
              </a:rPr>
              <a:t>He said to her, “Give me your son.” Then he took him from her bosom and carried him up to the upper room where he was living, and laid him on his own bed. </a:t>
            </a:r>
          </a:p>
          <a:p>
            <a:r>
              <a:rPr lang="en-US" b="1" i="1" baseline="30000" dirty="0">
                <a:solidFill>
                  <a:srgbClr val="000000"/>
                </a:solidFill>
                <a:effectLst/>
                <a:latin typeface="Calibri" panose="020F0502020204030204" pitchFamily="34" charset="0"/>
                <a:cs typeface="Calibri" panose="020F0502020204030204" pitchFamily="34" charset="0"/>
              </a:rPr>
              <a:t>20 </a:t>
            </a:r>
            <a:r>
              <a:rPr lang="en-US" b="0" i="1" dirty="0">
                <a:solidFill>
                  <a:srgbClr val="000000"/>
                </a:solidFill>
                <a:effectLst/>
                <a:latin typeface="Calibri" panose="020F0502020204030204" pitchFamily="34" charset="0"/>
                <a:cs typeface="Calibri" panose="020F0502020204030204" pitchFamily="34" charset="0"/>
              </a:rPr>
              <a:t>He called to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and said, “O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my God, have You also brought calamity to the widow with whom I am staying, by causing her son to die?” </a:t>
            </a:r>
            <a:br>
              <a:rPr lang="en-US" b="0" i="1"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Kings 17:17-20)</a:t>
            </a:r>
          </a:p>
        </p:txBody>
      </p:sp>
    </p:spTree>
    <p:extLst>
      <p:ext uri="{BB962C8B-B14F-4D97-AF65-F5344CB8AC3E}">
        <p14:creationId xmlns:p14="http://schemas.microsoft.com/office/powerpoint/2010/main" val="3394164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665D3-2D8E-614B-C167-347ED3A9D7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31834E-FE94-B4E2-B2D8-5578AE5A56C7}"/>
              </a:ext>
            </a:extLst>
          </p:cNvPr>
          <p:cNvSpPr>
            <a:spLocks noGrp="1"/>
          </p:cNvSpPr>
          <p:nvPr>
            <p:ph type="ctrTitle"/>
          </p:nvPr>
        </p:nvSpPr>
        <p:spPr>
          <a:xfrm>
            <a:off x="182282" y="237846"/>
            <a:ext cx="8779435" cy="676554"/>
          </a:xfrm>
        </p:spPr>
        <p:txBody>
          <a:bodyPr>
            <a:normAutofit/>
          </a:bodyPr>
          <a:lstStyle/>
          <a:p>
            <a:r>
              <a:rPr lang="en-US" sz="3200" b="1" dirty="0">
                <a:solidFill>
                  <a:srgbClr val="0000FF"/>
                </a:solidFill>
                <a:latin typeface="Calibri" panose="020F0502020204030204" pitchFamily="34" charset="0"/>
                <a:cs typeface="Calibri" panose="020F0502020204030204" pitchFamily="34" charset="0"/>
              </a:rPr>
              <a:t>ELIJAH AND THE WIDOW</a:t>
            </a:r>
          </a:p>
        </p:txBody>
      </p:sp>
      <p:sp>
        <p:nvSpPr>
          <p:cNvPr id="3" name="Subtitle 2">
            <a:extLst>
              <a:ext uri="{FF2B5EF4-FFF2-40B4-BE49-F238E27FC236}">
                <a16:creationId xmlns:a16="http://schemas.microsoft.com/office/drawing/2014/main" id="{7963F567-FB5D-723A-91E3-3AD302AE6E60}"/>
              </a:ext>
            </a:extLst>
          </p:cNvPr>
          <p:cNvSpPr>
            <a:spLocks noGrp="1"/>
          </p:cNvSpPr>
          <p:nvPr>
            <p:ph type="subTitle" idx="1"/>
          </p:nvPr>
        </p:nvSpPr>
        <p:spPr>
          <a:xfrm>
            <a:off x="182282" y="1147481"/>
            <a:ext cx="8779434" cy="5599953"/>
          </a:xfrm>
        </p:spPr>
        <p:txBody>
          <a:bodyPr>
            <a:normAutofit/>
          </a:bodyPr>
          <a:lstStyle/>
          <a:p>
            <a:r>
              <a:rPr lang="en-US" b="0" i="1" dirty="0">
                <a:solidFill>
                  <a:srgbClr val="000000"/>
                </a:solidFill>
                <a:effectLst/>
                <a:latin typeface="Calibri" panose="020F0502020204030204" pitchFamily="34" charset="0"/>
                <a:cs typeface="Calibri" panose="020F0502020204030204" pitchFamily="34" charset="0"/>
              </a:rPr>
              <a:t>“</a:t>
            </a:r>
            <a:r>
              <a:rPr lang="en-US" b="1" i="1" baseline="30000" dirty="0">
                <a:solidFill>
                  <a:srgbClr val="000000"/>
                </a:solidFill>
                <a:effectLst/>
                <a:latin typeface="Calibri" panose="020F0502020204030204" pitchFamily="34" charset="0"/>
                <a:cs typeface="Calibri" panose="020F0502020204030204" pitchFamily="34" charset="0"/>
              </a:rPr>
              <a:t>21 </a:t>
            </a:r>
            <a:r>
              <a:rPr lang="en-US" b="0" i="1" dirty="0">
                <a:solidFill>
                  <a:srgbClr val="000000"/>
                </a:solidFill>
                <a:effectLst/>
                <a:latin typeface="Calibri" panose="020F0502020204030204" pitchFamily="34" charset="0"/>
                <a:cs typeface="Calibri" panose="020F0502020204030204" pitchFamily="34" charset="0"/>
              </a:rPr>
              <a:t>Then he stretched himself upon the child three times, and called to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and said, “O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my God, I pray You, let this child’s life return to him.” </a:t>
            </a:r>
          </a:p>
          <a:p>
            <a:r>
              <a:rPr lang="en-US" b="1" i="1" baseline="30000" dirty="0">
                <a:solidFill>
                  <a:srgbClr val="000000"/>
                </a:solidFill>
                <a:effectLst/>
                <a:latin typeface="Calibri" panose="020F0502020204030204" pitchFamily="34" charset="0"/>
                <a:cs typeface="Calibri" panose="020F0502020204030204" pitchFamily="34" charset="0"/>
              </a:rPr>
              <a:t>22 </a:t>
            </a:r>
            <a:r>
              <a:rPr lang="en-US" b="0" i="1" dirty="0">
                <a:solidFill>
                  <a:srgbClr val="000000"/>
                </a:solidFill>
                <a:effectLst/>
                <a:latin typeface="Calibri" panose="020F0502020204030204" pitchFamily="34" charset="0"/>
                <a:cs typeface="Calibri" panose="020F0502020204030204" pitchFamily="34" charset="0"/>
              </a:rPr>
              <a:t>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heard the voice of Elijah, and the life of the child returned to him and he revived. </a:t>
            </a:r>
          </a:p>
          <a:p>
            <a:r>
              <a:rPr lang="en-US" b="1" i="1" baseline="30000" dirty="0">
                <a:solidFill>
                  <a:srgbClr val="000000"/>
                </a:solidFill>
                <a:effectLst/>
                <a:latin typeface="Calibri" panose="020F0502020204030204" pitchFamily="34" charset="0"/>
                <a:cs typeface="Calibri" panose="020F0502020204030204" pitchFamily="34" charset="0"/>
              </a:rPr>
              <a:t>23 </a:t>
            </a:r>
            <a:r>
              <a:rPr lang="en-US" b="0" i="1" dirty="0">
                <a:solidFill>
                  <a:srgbClr val="000000"/>
                </a:solidFill>
                <a:effectLst/>
                <a:latin typeface="Calibri" panose="020F0502020204030204" pitchFamily="34" charset="0"/>
                <a:cs typeface="Calibri" panose="020F0502020204030204" pitchFamily="34" charset="0"/>
              </a:rPr>
              <a:t>Elijah took the child and brought him down from the upper room into the house and gave him to his mother; and Elijah said, “See, your son is alive.” </a:t>
            </a:r>
          </a:p>
          <a:p>
            <a:r>
              <a:rPr lang="en-US" b="1" i="1" baseline="30000" dirty="0">
                <a:solidFill>
                  <a:srgbClr val="000000"/>
                </a:solidFill>
                <a:effectLst/>
                <a:latin typeface="Calibri" panose="020F0502020204030204" pitchFamily="34" charset="0"/>
                <a:cs typeface="Calibri" panose="020F0502020204030204" pitchFamily="34" charset="0"/>
              </a:rPr>
              <a:t>24 </a:t>
            </a:r>
            <a:r>
              <a:rPr lang="en-US" b="0" i="1" dirty="0">
                <a:solidFill>
                  <a:srgbClr val="000000"/>
                </a:solidFill>
                <a:effectLst/>
                <a:latin typeface="Calibri" panose="020F0502020204030204" pitchFamily="34" charset="0"/>
                <a:cs typeface="Calibri" panose="020F0502020204030204" pitchFamily="34" charset="0"/>
              </a:rPr>
              <a:t>Then the woman said to Elijah, “Now I know that you are a man of God and that the word of the </a:t>
            </a:r>
            <a:r>
              <a:rPr lang="en-US" b="0" i="1" cap="small" dirty="0">
                <a:solidFill>
                  <a:srgbClr val="000000"/>
                </a:solidFill>
                <a:effectLst/>
                <a:latin typeface="Calibri" panose="020F0502020204030204" pitchFamily="34" charset="0"/>
                <a:cs typeface="Calibri" panose="020F0502020204030204" pitchFamily="34" charset="0"/>
              </a:rPr>
              <a:t>Lord</a:t>
            </a:r>
            <a:r>
              <a:rPr lang="en-US" b="0" i="1" dirty="0">
                <a:solidFill>
                  <a:srgbClr val="000000"/>
                </a:solidFill>
                <a:effectLst/>
                <a:latin typeface="Calibri" panose="020F0502020204030204" pitchFamily="34" charset="0"/>
                <a:cs typeface="Calibri" panose="020F0502020204030204" pitchFamily="34" charset="0"/>
              </a:rPr>
              <a:t> in your mouth is truth.”</a:t>
            </a:r>
            <a:br>
              <a:rPr lang="en-US" b="0" i="1" dirty="0">
                <a:solidFill>
                  <a:srgbClr val="000000"/>
                </a:solidFill>
                <a:effectLst/>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Kings 17:21-24)</a:t>
            </a:r>
          </a:p>
        </p:txBody>
      </p:sp>
    </p:spTree>
    <p:extLst>
      <p:ext uri="{BB962C8B-B14F-4D97-AF65-F5344CB8AC3E}">
        <p14:creationId xmlns:p14="http://schemas.microsoft.com/office/powerpoint/2010/main" val="35310261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TotalTime>
  <Words>3153</Words>
  <Application>Microsoft Office PowerPoint</Application>
  <PresentationFormat>On-screen Show (4:3)</PresentationFormat>
  <Paragraphs>87</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Aptos</vt:lpstr>
      <vt:lpstr>Aptos Display</vt:lpstr>
      <vt:lpstr>Arial</vt:lpstr>
      <vt:lpstr>Calibri</vt:lpstr>
      <vt:lpstr>Office Theme</vt:lpstr>
      <vt:lpstr>Default Design</vt:lpstr>
      <vt:lpstr>NO PROPHET IS WELCOME IN HIS HOMETOWN</vt:lpstr>
      <vt:lpstr>NO PROPHET IS WELCOME IN HIS HOMETOWN</vt:lpstr>
      <vt:lpstr>NO PROPHET IS WELCOME IN HIS HOMETOWN</vt:lpstr>
      <vt:lpstr>NO PROPHET IS WELCOME IN HIS HOMETOWN</vt:lpstr>
      <vt:lpstr>ELIJAH AND THE WIDOW</vt:lpstr>
      <vt:lpstr>ELIJAH AND THE WIDOW</vt:lpstr>
      <vt:lpstr>ELIJAH AND THE WIDOW</vt:lpstr>
      <vt:lpstr>ELIJAH AND THE WIDOW</vt:lpstr>
      <vt:lpstr>ELIJAH AND THE WIDOW</vt:lpstr>
      <vt:lpstr>ELISHA AND NAAMAN THE SYRIAN</vt:lpstr>
      <vt:lpstr>ELISHA AND NAAMAN THE SYRIAN</vt:lpstr>
      <vt:lpstr>ELISHA AND NAAMAN THE SYRIAN</vt:lpstr>
      <vt:lpstr>WHAT MADE THE PEOPLE OF NAZARETH ANGRY?</vt:lpstr>
      <vt:lpstr>THE APOSTLES WERE ALSO REJECTED</vt:lpstr>
      <vt:lpstr>THE SEVENTY WERE ALSO REJECTED</vt:lpstr>
      <vt:lpstr>JESUS WAS ULTIMATELY REJECTED</vt:lpstr>
      <vt:lpstr>JESUS WAS RAISED AND EXALTED</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Prophet Is Welcome In His Hometown</dc:title>
  <dc:creator>Randy Childs</dc:creator>
  <cp:lastModifiedBy>Richard Lidh</cp:lastModifiedBy>
  <cp:revision>8</cp:revision>
  <cp:lastPrinted>2024-03-05T01:30:30Z</cp:lastPrinted>
  <dcterms:created xsi:type="dcterms:W3CDTF">2024-03-03T03:14:34Z</dcterms:created>
  <dcterms:modified xsi:type="dcterms:W3CDTF">2024-03-05T01:31:25Z</dcterms:modified>
</cp:coreProperties>
</file>